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4"/>
    <p:sldMasterId id="2147483723" r:id="rId5"/>
  </p:sldMasterIdLst>
  <p:notesMasterIdLst>
    <p:notesMasterId r:id="rId19"/>
  </p:notesMasterIdLst>
  <p:sldIdLst>
    <p:sldId id="291" r:id="rId6"/>
    <p:sldId id="284" r:id="rId7"/>
    <p:sldId id="285" r:id="rId8"/>
    <p:sldId id="288" r:id="rId9"/>
    <p:sldId id="286" r:id="rId10"/>
    <p:sldId id="287" r:id="rId11"/>
    <p:sldId id="289" r:id="rId12"/>
    <p:sldId id="290" r:id="rId13"/>
    <p:sldId id="296" r:id="rId14"/>
    <p:sldId id="295" r:id="rId15"/>
    <p:sldId id="294" r:id="rId16"/>
    <p:sldId id="293" r:id="rId17"/>
    <p:sldId id="292" r:id="rId18"/>
  </p:sldIdLst>
  <p:sldSz cx="12192000" cy="6858000"/>
  <p:notesSz cx="6858000" cy="9144000"/>
  <p:defaultTextStyle>
    <a:defPPr>
      <a:defRPr lang="en-US"/>
    </a:defPPr>
    <a:lvl1pPr marL="0" algn="l" defTabSz="829452" rtl="0" eaLnBrk="1" latinLnBrk="0" hangingPunct="1">
      <a:defRPr sz="1633" kern="1200">
        <a:solidFill>
          <a:schemeClr val="tx1"/>
        </a:solidFill>
        <a:latin typeface="+mn-lt"/>
        <a:ea typeface="+mn-ea"/>
        <a:cs typeface="+mn-cs"/>
      </a:defRPr>
    </a:lvl1pPr>
    <a:lvl2pPr marL="414726" algn="l" defTabSz="829452" rtl="0" eaLnBrk="1" latinLnBrk="0" hangingPunct="1">
      <a:defRPr sz="1633" kern="1200">
        <a:solidFill>
          <a:schemeClr val="tx1"/>
        </a:solidFill>
        <a:latin typeface="+mn-lt"/>
        <a:ea typeface="+mn-ea"/>
        <a:cs typeface="+mn-cs"/>
      </a:defRPr>
    </a:lvl2pPr>
    <a:lvl3pPr marL="829452" algn="l" defTabSz="829452" rtl="0" eaLnBrk="1" latinLnBrk="0" hangingPunct="1">
      <a:defRPr sz="1633" kern="1200">
        <a:solidFill>
          <a:schemeClr val="tx1"/>
        </a:solidFill>
        <a:latin typeface="+mn-lt"/>
        <a:ea typeface="+mn-ea"/>
        <a:cs typeface="+mn-cs"/>
      </a:defRPr>
    </a:lvl3pPr>
    <a:lvl4pPr marL="1244178" algn="l" defTabSz="829452" rtl="0" eaLnBrk="1" latinLnBrk="0" hangingPunct="1">
      <a:defRPr sz="1633" kern="1200">
        <a:solidFill>
          <a:schemeClr val="tx1"/>
        </a:solidFill>
        <a:latin typeface="+mn-lt"/>
        <a:ea typeface="+mn-ea"/>
        <a:cs typeface="+mn-cs"/>
      </a:defRPr>
    </a:lvl4pPr>
    <a:lvl5pPr marL="1658904" algn="l" defTabSz="829452" rtl="0" eaLnBrk="1" latinLnBrk="0" hangingPunct="1">
      <a:defRPr sz="1633" kern="1200">
        <a:solidFill>
          <a:schemeClr val="tx1"/>
        </a:solidFill>
        <a:latin typeface="+mn-lt"/>
        <a:ea typeface="+mn-ea"/>
        <a:cs typeface="+mn-cs"/>
      </a:defRPr>
    </a:lvl5pPr>
    <a:lvl6pPr marL="2073631" algn="l" defTabSz="829452" rtl="0" eaLnBrk="1" latinLnBrk="0" hangingPunct="1">
      <a:defRPr sz="1633" kern="1200">
        <a:solidFill>
          <a:schemeClr val="tx1"/>
        </a:solidFill>
        <a:latin typeface="+mn-lt"/>
        <a:ea typeface="+mn-ea"/>
        <a:cs typeface="+mn-cs"/>
      </a:defRPr>
    </a:lvl6pPr>
    <a:lvl7pPr marL="2488357" algn="l" defTabSz="829452" rtl="0" eaLnBrk="1" latinLnBrk="0" hangingPunct="1">
      <a:defRPr sz="1633" kern="1200">
        <a:solidFill>
          <a:schemeClr val="tx1"/>
        </a:solidFill>
        <a:latin typeface="+mn-lt"/>
        <a:ea typeface="+mn-ea"/>
        <a:cs typeface="+mn-cs"/>
      </a:defRPr>
    </a:lvl7pPr>
    <a:lvl8pPr marL="2903083" algn="l" defTabSz="829452" rtl="0" eaLnBrk="1" latinLnBrk="0" hangingPunct="1">
      <a:defRPr sz="1633" kern="1200">
        <a:solidFill>
          <a:schemeClr val="tx1"/>
        </a:solidFill>
        <a:latin typeface="+mn-lt"/>
        <a:ea typeface="+mn-ea"/>
        <a:cs typeface="+mn-cs"/>
      </a:defRPr>
    </a:lvl8pPr>
    <a:lvl9pPr marL="3317809" algn="l" defTabSz="829452" rtl="0" eaLnBrk="1" latinLnBrk="0" hangingPunct="1">
      <a:defRPr sz="163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othy Bellenger" initials="TB" lastIdx="1" clrIdx="0">
    <p:extLst>
      <p:ext uri="{19B8F6BF-5375-455C-9EA6-DF929625EA0E}">
        <p15:presenceInfo xmlns:p15="http://schemas.microsoft.com/office/powerpoint/2012/main" userId="S::Timothy.Bellenger@wmtrains.co.uk::85e418c0-a081-45aa-bc4a-c2ca44e1e69a" providerId="AD"/>
      </p:ext>
    </p:extLst>
  </p:cmAuthor>
  <p:cmAuthor id="2" name="Ashley Wilkes" initials="AW" lastIdx="1" clrIdx="1">
    <p:extLst>
      <p:ext uri="{19B8F6BF-5375-455C-9EA6-DF929625EA0E}">
        <p15:presenceInfo xmlns:p15="http://schemas.microsoft.com/office/powerpoint/2012/main" userId="S::Ashley.Wilkes@wmtrains.co.uk::f9959660-2dd2-4d60-b5c0-dd93bba1ff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B0D"/>
    <a:srgbClr val="63666A"/>
    <a:srgbClr val="75787B"/>
    <a:srgbClr val="004F4C"/>
    <a:srgbClr val="01BE6F"/>
    <a:srgbClr val="FF9F3F"/>
    <a:srgbClr val="FC8100"/>
    <a:srgbClr val="420956"/>
    <a:srgbClr val="FFB9CB"/>
    <a:srgbClr val="CB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51AE0-8F7B-4871-AB30-7536D00E9E46}" v="4" dt="2022-03-08T10:48:02.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3" autoAdjust="0"/>
    <p:restoredTop sz="94674"/>
  </p:normalViewPr>
  <p:slideViewPr>
    <p:cSldViewPr snapToGrid="0" snapToObjects="1">
      <p:cViewPr varScale="1">
        <p:scale>
          <a:sx n="67" d="100"/>
          <a:sy n="67" d="100"/>
        </p:scale>
        <p:origin x="476" y="5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Wilkes" userId="f9959660-2dd2-4d60-b5c0-dd93bba1ffe9" providerId="ADAL" clId="{68D51AE0-8F7B-4871-AB30-7536D00E9E46}"/>
    <pc:docChg chg="modSld">
      <pc:chgData name="Ashley Wilkes" userId="f9959660-2dd2-4d60-b5c0-dd93bba1ffe9" providerId="ADAL" clId="{68D51AE0-8F7B-4871-AB30-7536D00E9E46}" dt="2022-03-08T10:48:09.200" v="5" actId="14100"/>
      <pc:docMkLst>
        <pc:docMk/>
      </pc:docMkLst>
      <pc:sldChg chg="addSp modSp">
        <pc:chgData name="Ashley Wilkes" userId="f9959660-2dd2-4d60-b5c0-dd93bba1ffe9" providerId="ADAL" clId="{68D51AE0-8F7B-4871-AB30-7536D00E9E46}" dt="2022-03-08T10:47:54.491" v="1"/>
        <pc:sldMkLst>
          <pc:docMk/>
          <pc:sldMk cId="3841390765" sldId="286"/>
        </pc:sldMkLst>
        <pc:spChg chg="add mod">
          <ac:chgData name="Ashley Wilkes" userId="f9959660-2dd2-4d60-b5c0-dd93bba1ffe9" providerId="ADAL" clId="{68D51AE0-8F7B-4871-AB30-7536D00E9E46}" dt="2022-03-08T10:47:54.491" v="1"/>
          <ac:spMkLst>
            <pc:docMk/>
            <pc:sldMk cId="3841390765" sldId="286"/>
            <ac:spMk id="5" creationId="{0583B728-6AA7-4A27-B404-34611BF23791}"/>
          </ac:spMkLst>
        </pc:spChg>
      </pc:sldChg>
      <pc:sldChg chg="addSp modSp">
        <pc:chgData name="Ashley Wilkes" userId="f9959660-2dd2-4d60-b5c0-dd93bba1ffe9" providerId="ADAL" clId="{68D51AE0-8F7B-4871-AB30-7536D00E9E46}" dt="2022-03-08T10:47:56.557" v="2"/>
        <pc:sldMkLst>
          <pc:docMk/>
          <pc:sldMk cId="1436861971" sldId="287"/>
        </pc:sldMkLst>
        <pc:spChg chg="add mod">
          <ac:chgData name="Ashley Wilkes" userId="f9959660-2dd2-4d60-b5c0-dd93bba1ffe9" providerId="ADAL" clId="{68D51AE0-8F7B-4871-AB30-7536D00E9E46}" dt="2022-03-08T10:47:56.557" v="2"/>
          <ac:spMkLst>
            <pc:docMk/>
            <pc:sldMk cId="1436861971" sldId="287"/>
            <ac:spMk id="5" creationId="{10DF50AD-4256-4E14-8494-D4F965C959E0}"/>
          </ac:spMkLst>
        </pc:spChg>
      </pc:sldChg>
      <pc:sldChg chg="addSp modSp">
        <pc:chgData name="Ashley Wilkes" userId="f9959660-2dd2-4d60-b5c0-dd93bba1ffe9" providerId="ADAL" clId="{68D51AE0-8F7B-4871-AB30-7536D00E9E46}" dt="2022-03-08T10:47:50.816" v="0"/>
        <pc:sldMkLst>
          <pc:docMk/>
          <pc:sldMk cId="4218532981" sldId="288"/>
        </pc:sldMkLst>
        <pc:spChg chg="add mod">
          <ac:chgData name="Ashley Wilkes" userId="f9959660-2dd2-4d60-b5c0-dd93bba1ffe9" providerId="ADAL" clId="{68D51AE0-8F7B-4871-AB30-7536D00E9E46}" dt="2022-03-08T10:47:50.816" v="0"/>
          <ac:spMkLst>
            <pc:docMk/>
            <pc:sldMk cId="4218532981" sldId="288"/>
            <ac:spMk id="5" creationId="{A17D3652-F29F-4CF0-90FE-8F8B5976DFBE}"/>
          </ac:spMkLst>
        </pc:spChg>
      </pc:sldChg>
      <pc:sldChg chg="addSp modSp mod">
        <pc:chgData name="Ashley Wilkes" userId="f9959660-2dd2-4d60-b5c0-dd93bba1ffe9" providerId="ADAL" clId="{68D51AE0-8F7B-4871-AB30-7536D00E9E46}" dt="2022-03-08T10:48:09.200" v="5" actId="14100"/>
        <pc:sldMkLst>
          <pc:docMk/>
          <pc:sldMk cId="1199014827" sldId="289"/>
        </pc:sldMkLst>
        <pc:spChg chg="add mod">
          <ac:chgData name="Ashley Wilkes" userId="f9959660-2dd2-4d60-b5c0-dd93bba1ffe9" providerId="ADAL" clId="{68D51AE0-8F7B-4871-AB30-7536D00E9E46}" dt="2022-03-08T10:48:02.115" v="3"/>
          <ac:spMkLst>
            <pc:docMk/>
            <pc:sldMk cId="1199014827" sldId="289"/>
            <ac:spMk id="5" creationId="{AC06FB6A-A81B-491E-8FFD-5BA9746210ED}"/>
          </ac:spMkLst>
        </pc:spChg>
        <pc:graphicFrameChg chg="mod modGraphic">
          <ac:chgData name="Ashley Wilkes" userId="f9959660-2dd2-4d60-b5c0-dd93bba1ffe9" providerId="ADAL" clId="{68D51AE0-8F7B-4871-AB30-7536D00E9E46}" dt="2022-03-08T10:48:09.200" v="5" actId="14100"/>
          <ac:graphicFrameMkLst>
            <pc:docMk/>
            <pc:sldMk cId="1199014827" sldId="289"/>
            <ac:graphicFrameMk id="4" creationId="{E97CC51A-BAF3-469F-8BBE-F9019685302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353B8-AE93-BC40-9CEB-F961463E4EC7}" type="datetimeFigureOut">
              <a:rPr lang="en-US" smtClean="0"/>
              <a:t>3/8/2022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41926-205B-B648-8FC0-1FEEFAEB613F}" type="slidenum">
              <a:rPr lang="en-US" smtClean="0"/>
              <a:t>‹#›</a:t>
            </a:fld>
            <a:endParaRPr lang="en-US"/>
          </a:p>
        </p:txBody>
      </p:sp>
    </p:spTree>
    <p:extLst>
      <p:ext uri="{BB962C8B-B14F-4D97-AF65-F5344CB8AC3E}">
        <p14:creationId xmlns:p14="http://schemas.microsoft.com/office/powerpoint/2010/main" val="1319093482"/>
      </p:ext>
    </p:extLst>
  </p:cSld>
  <p:clrMap bg1="lt1" tx1="dk1" bg2="lt2" tx2="dk2" accent1="accent1" accent2="accent2" accent3="accent3" accent4="accent4" accent5="accent5" accent6="accent6" hlink="hlink" folHlink="folHlink"/>
  <p:notesStyle>
    <a:lvl1pPr marL="0" algn="l" defTabSz="829452" rtl="0" eaLnBrk="1" latinLnBrk="0" hangingPunct="1">
      <a:defRPr sz="1089" kern="1200">
        <a:solidFill>
          <a:schemeClr val="tx1"/>
        </a:solidFill>
        <a:latin typeface="+mn-lt"/>
        <a:ea typeface="+mn-ea"/>
        <a:cs typeface="+mn-cs"/>
      </a:defRPr>
    </a:lvl1pPr>
    <a:lvl2pPr marL="414726" algn="l" defTabSz="829452" rtl="0" eaLnBrk="1" latinLnBrk="0" hangingPunct="1">
      <a:defRPr sz="1089" kern="1200">
        <a:solidFill>
          <a:schemeClr val="tx1"/>
        </a:solidFill>
        <a:latin typeface="+mn-lt"/>
        <a:ea typeface="+mn-ea"/>
        <a:cs typeface="+mn-cs"/>
      </a:defRPr>
    </a:lvl2pPr>
    <a:lvl3pPr marL="829452" algn="l" defTabSz="829452" rtl="0" eaLnBrk="1" latinLnBrk="0" hangingPunct="1">
      <a:defRPr sz="1089" kern="1200">
        <a:solidFill>
          <a:schemeClr val="tx1"/>
        </a:solidFill>
        <a:latin typeface="+mn-lt"/>
        <a:ea typeface="+mn-ea"/>
        <a:cs typeface="+mn-cs"/>
      </a:defRPr>
    </a:lvl3pPr>
    <a:lvl4pPr marL="1244178" algn="l" defTabSz="829452" rtl="0" eaLnBrk="1" latinLnBrk="0" hangingPunct="1">
      <a:defRPr sz="1089" kern="1200">
        <a:solidFill>
          <a:schemeClr val="tx1"/>
        </a:solidFill>
        <a:latin typeface="+mn-lt"/>
        <a:ea typeface="+mn-ea"/>
        <a:cs typeface="+mn-cs"/>
      </a:defRPr>
    </a:lvl4pPr>
    <a:lvl5pPr marL="1658904" algn="l" defTabSz="829452" rtl="0" eaLnBrk="1" latinLnBrk="0" hangingPunct="1">
      <a:defRPr sz="1089" kern="1200">
        <a:solidFill>
          <a:schemeClr val="tx1"/>
        </a:solidFill>
        <a:latin typeface="+mn-lt"/>
        <a:ea typeface="+mn-ea"/>
        <a:cs typeface="+mn-cs"/>
      </a:defRPr>
    </a:lvl5pPr>
    <a:lvl6pPr marL="2073631" algn="l" defTabSz="829452" rtl="0" eaLnBrk="1" latinLnBrk="0" hangingPunct="1">
      <a:defRPr sz="1089" kern="1200">
        <a:solidFill>
          <a:schemeClr val="tx1"/>
        </a:solidFill>
        <a:latin typeface="+mn-lt"/>
        <a:ea typeface="+mn-ea"/>
        <a:cs typeface="+mn-cs"/>
      </a:defRPr>
    </a:lvl6pPr>
    <a:lvl7pPr marL="2488357" algn="l" defTabSz="829452" rtl="0" eaLnBrk="1" latinLnBrk="0" hangingPunct="1">
      <a:defRPr sz="1089" kern="1200">
        <a:solidFill>
          <a:schemeClr val="tx1"/>
        </a:solidFill>
        <a:latin typeface="+mn-lt"/>
        <a:ea typeface="+mn-ea"/>
        <a:cs typeface="+mn-cs"/>
      </a:defRPr>
    </a:lvl7pPr>
    <a:lvl8pPr marL="2903083" algn="l" defTabSz="829452" rtl="0" eaLnBrk="1" latinLnBrk="0" hangingPunct="1">
      <a:defRPr sz="1089" kern="1200">
        <a:solidFill>
          <a:schemeClr val="tx1"/>
        </a:solidFill>
        <a:latin typeface="+mn-lt"/>
        <a:ea typeface="+mn-ea"/>
        <a:cs typeface="+mn-cs"/>
      </a:defRPr>
    </a:lvl8pPr>
    <a:lvl9pPr marL="3317809" algn="l" defTabSz="829452" rtl="0" eaLnBrk="1" latinLnBrk="0" hangingPunct="1">
      <a:defRPr sz="108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LNR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2FB545-9DD5-3F4A-8587-D20CB347A040}"/>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a:extLst>
              <a:ext uri="{FF2B5EF4-FFF2-40B4-BE49-F238E27FC236}">
                <a16:creationId xmlns:a16="http://schemas.microsoft.com/office/drawing/2014/main" id="{D3A967DE-4733-4045-874B-696E40DF36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64683"/>
          <a:stretch/>
        </p:blipFill>
        <p:spPr>
          <a:xfrm>
            <a:off x="2292891" y="5349875"/>
            <a:ext cx="7606214" cy="1508125"/>
          </a:xfrm>
          <a:prstGeom prst="rect">
            <a:avLst/>
          </a:prstGeom>
        </p:spPr>
      </p:pic>
      <p:sp>
        <p:nvSpPr>
          <p:cNvPr id="2" name="Title 1">
            <a:extLst>
              <a:ext uri="{FF2B5EF4-FFF2-40B4-BE49-F238E27FC236}">
                <a16:creationId xmlns:a16="http://schemas.microsoft.com/office/drawing/2014/main" id="{70D89B6C-1B69-1747-87F7-1DACF76DCFD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bg1"/>
                </a:solidFill>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a16="http://schemas.microsoft.com/office/drawing/2014/main" id="{F0DA544F-2F69-944C-B24A-6AB305010B8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1" name="Picture 10" descr="A picture containing object, clock&#10;&#10;Description automatically generated">
            <a:extLst>
              <a:ext uri="{FF2B5EF4-FFF2-40B4-BE49-F238E27FC236}">
                <a16:creationId xmlns:a16="http://schemas.microsoft.com/office/drawing/2014/main" id="{5A4BD486-6CDB-5C42-B1DE-CA96F91F7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32652" y="5696712"/>
            <a:ext cx="2526693" cy="842231"/>
          </a:xfrm>
          <a:prstGeom prst="rect">
            <a:avLst/>
          </a:prstGeom>
        </p:spPr>
      </p:pic>
      <p:pic>
        <p:nvPicPr>
          <p:cNvPr id="13" name="Picture 12">
            <a:extLst>
              <a:ext uri="{FF2B5EF4-FFF2-40B4-BE49-F238E27FC236}">
                <a16:creationId xmlns:a16="http://schemas.microsoft.com/office/drawing/2014/main" id="{158D10D4-EEA5-4C44-8D3C-024967435C93}"/>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61667" r="59244"/>
          <a:stretch/>
        </p:blipFill>
        <p:spPr>
          <a:xfrm>
            <a:off x="8469468" y="0"/>
            <a:ext cx="3722532" cy="2628900"/>
          </a:xfrm>
          <a:prstGeom prst="rect">
            <a:avLst/>
          </a:prstGeom>
        </p:spPr>
      </p:pic>
    </p:spTree>
    <p:extLst>
      <p:ext uri="{BB962C8B-B14F-4D97-AF65-F5344CB8AC3E}">
        <p14:creationId xmlns:p14="http://schemas.microsoft.com/office/powerpoint/2010/main" val="263122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LNR Content 4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D97B-E119-2345-A373-C380B64C3744}"/>
              </a:ext>
            </a:extLst>
          </p:cNvPr>
          <p:cNvSpPr>
            <a:spLocks noGrp="1"/>
          </p:cNvSpPr>
          <p:nvPr>
            <p:ph type="title"/>
          </p:nvPr>
        </p:nvSpPr>
        <p:spPr>
          <a:xfrm>
            <a:off x="839788" y="457200"/>
            <a:ext cx="3932237" cy="1600200"/>
          </a:xfrm>
          <a:prstGeom prst="rect">
            <a:avLst/>
          </a:prstGeom>
        </p:spPr>
        <p:txBody>
          <a:bodyPr anchor="b"/>
          <a:lstStyle>
            <a:lvl1pPr>
              <a:defRPr sz="3200">
                <a:solidFill>
                  <a:srgbClr val="63666A"/>
                </a:solidFill>
              </a:defRPr>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F825AB6D-D09D-8D48-9A04-E53CC7B519C0}"/>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8A0E0C7-8A6D-8B49-800F-53459CA00CC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1" name="Picture 10">
            <a:extLst>
              <a:ext uri="{FF2B5EF4-FFF2-40B4-BE49-F238E27FC236}">
                <a16:creationId xmlns:a16="http://schemas.microsoft.com/office/drawing/2014/main" id="{E308D2CF-BB24-FD40-B846-DFB61961A9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3" name="Picture 12" descr="A picture containing clock, meter&#10;&#10;Description automatically generated">
            <a:extLst>
              <a:ext uri="{FF2B5EF4-FFF2-40B4-BE49-F238E27FC236}">
                <a16:creationId xmlns:a16="http://schemas.microsoft.com/office/drawing/2014/main" id="{610941C5-D693-400F-BE97-6E1E9611751F}"/>
              </a:ext>
            </a:extLst>
          </p:cNvPr>
          <p:cNvPicPr>
            <a:picLocks noChangeAspect="1"/>
          </p:cNvPicPr>
          <p:nvPr userDrawn="1"/>
        </p:nvPicPr>
        <p:blipFill rotWithShape="1">
          <a:blip r:embed="rId3"/>
          <a:srcRect l="18359" r="52804"/>
          <a:stretch/>
        </p:blipFill>
        <p:spPr>
          <a:xfrm>
            <a:off x="11471664" y="248343"/>
            <a:ext cx="481508" cy="381637"/>
          </a:xfrm>
          <a:prstGeom prst="rect">
            <a:avLst/>
          </a:prstGeom>
        </p:spPr>
      </p:pic>
    </p:spTree>
    <p:extLst>
      <p:ext uri="{BB962C8B-B14F-4D97-AF65-F5344CB8AC3E}">
        <p14:creationId xmlns:p14="http://schemas.microsoft.com/office/powerpoint/2010/main" val="59546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LNR Content 4 Gre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6F28D9B-2AA4-7B41-B71C-85C9FD8D5FD4}"/>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265CD97B-E119-2345-A373-C380B64C3744}"/>
              </a:ext>
            </a:extLst>
          </p:cNvPr>
          <p:cNvSpPr>
            <a:spLocks noGrp="1"/>
          </p:cNvSpPr>
          <p:nvPr>
            <p:ph type="title"/>
          </p:nvPr>
        </p:nvSpPr>
        <p:spPr>
          <a:xfrm>
            <a:off x="839788" y="457200"/>
            <a:ext cx="3932237" cy="1600200"/>
          </a:xfrm>
          <a:prstGeom prst="rect">
            <a:avLst/>
          </a:prstGeom>
        </p:spPr>
        <p:txBody>
          <a:bodyPr anchor="b"/>
          <a:lstStyle>
            <a:lvl1pPr>
              <a:defRPr sz="320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F825AB6D-D09D-8D48-9A04-E53CC7B519C0}"/>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8A0E0C7-8A6D-8B49-800F-53459CA00CC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0" name="Picture 9" descr="A picture containing clock, drawing&#10;&#10;Description automatically generated">
            <a:extLst>
              <a:ext uri="{FF2B5EF4-FFF2-40B4-BE49-F238E27FC236}">
                <a16:creationId xmlns:a16="http://schemas.microsoft.com/office/drawing/2014/main" id="{003FE46C-FF91-3A41-BA90-7A50F2D2964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11" name="Picture 10">
            <a:extLst>
              <a:ext uri="{FF2B5EF4-FFF2-40B4-BE49-F238E27FC236}">
                <a16:creationId xmlns:a16="http://schemas.microsoft.com/office/drawing/2014/main" id="{E308D2CF-BB24-FD40-B846-DFB61961A9E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2" name="Picture 11">
            <a:extLst>
              <a:ext uri="{FF2B5EF4-FFF2-40B4-BE49-F238E27FC236}">
                <a16:creationId xmlns:a16="http://schemas.microsoft.com/office/drawing/2014/main" id="{2949BE78-F977-BC4C-9EBB-85B8AF36DF0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89414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MR 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2285F4-B107-674B-823E-B9BFE4C67B53}"/>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descr="A close up of a logo&#10;&#10;Description automatically generated">
            <a:extLst>
              <a:ext uri="{FF2B5EF4-FFF2-40B4-BE49-F238E27FC236}">
                <a16:creationId xmlns:a16="http://schemas.microsoft.com/office/drawing/2014/main" id="{F96E6CBE-7B64-4344-961E-EDA7FFA80EC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4276" b="40047"/>
          <a:stretch/>
        </p:blipFill>
        <p:spPr>
          <a:xfrm flipV="1">
            <a:off x="9164515" y="-1"/>
            <a:ext cx="3027485" cy="1841503"/>
          </a:xfrm>
          <a:prstGeom prst="rect">
            <a:avLst/>
          </a:prstGeom>
        </p:spPr>
      </p:pic>
      <p:pic>
        <p:nvPicPr>
          <p:cNvPr id="13" name="Picture 12" descr="A close up of a logo&#10;&#10;Description automatically generated">
            <a:extLst>
              <a:ext uri="{FF2B5EF4-FFF2-40B4-BE49-F238E27FC236}">
                <a16:creationId xmlns:a16="http://schemas.microsoft.com/office/drawing/2014/main" id="{155FA687-1CF1-EC4E-BCAA-5C327D8174F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0644" y="258332"/>
            <a:ext cx="1268564" cy="4800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6E00CC89-0098-F546-B831-8E20E8EBAC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158" t="45591"/>
          <a:stretch/>
        </p:blipFill>
        <p:spPr>
          <a:xfrm flipV="1">
            <a:off x="0" y="4946793"/>
            <a:ext cx="3147646" cy="1911207"/>
          </a:xfrm>
          <a:prstGeom prst="rect">
            <a:avLst/>
          </a:prstGeom>
        </p:spPr>
      </p:pic>
      <p:sp>
        <p:nvSpPr>
          <p:cNvPr id="17" name="Title 1">
            <a:extLst>
              <a:ext uri="{FF2B5EF4-FFF2-40B4-BE49-F238E27FC236}">
                <a16:creationId xmlns:a16="http://schemas.microsoft.com/office/drawing/2014/main" id="{247678B6-020B-8F48-B77B-E2B1401E9946}"/>
              </a:ext>
            </a:extLst>
          </p:cNvPr>
          <p:cNvSpPr>
            <a:spLocks noGrp="1"/>
          </p:cNvSpPr>
          <p:nvPr>
            <p:ph type="ctrTitle"/>
          </p:nvPr>
        </p:nvSpPr>
        <p:spPr>
          <a:xfrm>
            <a:off x="1524000" y="1635318"/>
            <a:ext cx="9144000" cy="2387600"/>
          </a:xfrm>
        </p:spPr>
        <p:txBody>
          <a:bodyPr anchor="b"/>
          <a:lstStyle>
            <a:lvl1pPr algn="ctr">
              <a:defRPr sz="6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8" name="Subtitle 2">
            <a:extLst>
              <a:ext uri="{FF2B5EF4-FFF2-40B4-BE49-F238E27FC236}">
                <a16:creationId xmlns:a16="http://schemas.microsoft.com/office/drawing/2014/main" id="{E94AA1A1-0D58-214C-ABA8-8C5C495C1BC2}"/>
              </a:ext>
            </a:extLst>
          </p:cNvPr>
          <p:cNvSpPr>
            <a:spLocks noGrp="1"/>
          </p:cNvSpPr>
          <p:nvPr>
            <p:ph type="subTitle" idx="1"/>
          </p:nvPr>
        </p:nvSpPr>
        <p:spPr>
          <a:xfrm>
            <a:off x="1524000" y="4114993"/>
            <a:ext cx="9144000" cy="1655762"/>
          </a:xfr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4135073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MR Title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279281-402C-474C-B0F8-BC48B910F137}"/>
              </a:ext>
            </a:extLst>
          </p:cNvPr>
          <p:cNvSpPr/>
          <p:nvPr userDrawn="1"/>
        </p:nvSpPr>
        <p:spPr>
          <a:xfrm>
            <a:off x="0" y="0"/>
            <a:ext cx="12192000" cy="6858000"/>
          </a:xfrm>
          <a:prstGeom prst="rect">
            <a:avLst/>
          </a:prstGeom>
          <a:solidFill>
            <a:srgbClr val="FFE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19E2EE3F-B3FE-8448-A12C-0570E954CB58}"/>
              </a:ext>
            </a:extLst>
          </p:cNvPr>
          <p:cNvSpPr>
            <a:spLocks noGrp="1"/>
          </p:cNvSpPr>
          <p:nvPr>
            <p:ph type="ctrTitle"/>
          </p:nvPr>
        </p:nvSpPr>
        <p:spPr>
          <a:xfrm>
            <a:off x="1524000" y="1635318"/>
            <a:ext cx="9144000" cy="2387600"/>
          </a:xfrm>
        </p:spPr>
        <p:txBody>
          <a:bodyPr anchor="b"/>
          <a:lstStyle>
            <a:lvl1pPr algn="ctr">
              <a:defRPr sz="600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1" name="Subtitle 2">
            <a:extLst>
              <a:ext uri="{FF2B5EF4-FFF2-40B4-BE49-F238E27FC236}">
                <a16:creationId xmlns:a16="http://schemas.microsoft.com/office/drawing/2014/main" id="{188FD1C1-7726-CA4E-ACC9-413425562655}"/>
              </a:ext>
            </a:extLst>
          </p:cNvPr>
          <p:cNvSpPr>
            <a:spLocks noGrp="1"/>
          </p:cNvSpPr>
          <p:nvPr>
            <p:ph type="subTitle" idx="1"/>
          </p:nvPr>
        </p:nvSpPr>
        <p:spPr>
          <a:xfrm>
            <a:off x="1524000" y="4114993"/>
            <a:ext cx="9144000" cy="1655762"/>
          </a:xfrm>
        </p:spPr>
        <p:txBody>
          <a:bodyPr/>
          <a:lstStyle>
            <a:lvl1pPr marL="0" indent="0" algn="ctr">
              <a:buNone/>
              <a:defRPr sz="240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6" name="Picture 15" descr="A picture containing drawing&#10;&#10;Description automatically generated">
            <a:extLst>
              <a:ext uri="{FF2B5EF4-FFF2-40B4-BE49-F238E27FC236}">
                <a16:creationId xmlns:a16="http://schemas.microsoft.com/office/drawing/2014/main" id="{CC41D68B-9CF5-DB41-8260-8705098769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25050" b="51209"/>
          <a:stretch/>
        </p:blipFill>
        <p:spPr>
          <a:xfrm>
            <a:off x="9102526" y="5312888"/>
            <a:ext cx="3089474" cy="1545112"/>
          </a:xfrm>
          <a:prstGeom prst="rect">
            <a:avLst/>
          </a:prstGeom>
        </p:spPr>
      </p:pic>
      <p:pic>
        <p:nvPicPr>
          <p:cNvPr id="17" name="Picture 16" descr="A picture containing drawing&#10;&#10;Description automatically generated">
            <a:extLst>
              <a:ext uri="{FF2B5EF4-FFF2-40B4-BE49-F238E27FC236}">
                <a16:creationId xmlns:a16="http://schemas.microsoft.com/office/drawing/2014/main" id="{0C4371A1-B2FB-8B4C-9FEA-417A1EEB02C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393" t="36373"/>
          <a:stretch/>
        </p:blipFill>
        <p:spPr>
          <a:xfrm>
            <a:off x="0" y="0"/>
            <a:ext cx="3136867" cy="2235006"/>
          </a:xfrm>
          <a:prstGeom prst="rect">
            <a:avLst/>
          </a:prstGeom>
        </p:spPr>
      </p:pic>
      <p:pic>
        <p:nvPicPr>
          <p:cNvPr id="19" name="Picture 18" descr="A close up of a logo&#10;&#10;Description automatically generated">
            <a:extLst>
              <a:ext uri="{FF2B5EF4-FFF2-40B4-BE49-F238E27FC236}">
                <a16:creationId xmlns:a16="http://schemas.microsoft.com/office/drawing/2014/main" id="{CECA5B47-5B5F-DE48-855E-D5377395BDE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0644" y="229757"/>
            <a:ext cx="1268564" cy="480099"/>
          </a:xfrm>
          <a:prstGeom prst="rect">
            <a:avLst/>
          </a:prstGeom>
        </p:spPr>
      </p:pic>
    </p:spTree>
    <p:extLst>
      <p:ext uri="{BB962C8B-B14F-4D97-AF65-F5344CB8AC3E}">
        <p14:creationId xmlns:p14="http://schemas.microsoft.com/office/powerpoint/2010/main" val="1350774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MR Agend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1" y="1122366"/>
            <a:ext cx="3170535" cy="712356"/>
          </a:xfrm>
        </p:spPr>
        <p:txBody>
          <a:bodyPr anchor="t" anchorCtr="0">
            <a:normAutofit/>
          </a:bodyPr>
          <a:lstStyle>
            <a:lvl1pPr algn="l">
              <a:defRPr sz="5245" b="1">
                <a:solidFill>
                  <a:srgbClr val="75787B"/>
                </a:solidFill>
                <a:latin typeface="Arial" panose="020B0604020202020204" pitchFamily="34" charset="0"/>
                <a:ea typeface="Arial" panose="020B0604020202020204" pitchFamily="34" charset="0"/>
                <a:cs typeface="Arial" panose="020B0604020202020204" pitchFamily="34" charset="0"/>
              </a:defRPr>
            </a:lvl1pPr>
          </a:lstStyle>
          <a:p>
            <a:r>
              <a:rPr lang="en-US" dirty="0"/>
              <a:t>Agenda</a:t>
            </a:r>
          </a:p>
        </p:txBody>
      </p:sp>
      <p:sp>
        <p:nvSpPr>
          <p:cNvPr id="4" name="Content Placeholder 2"/>
          <p:cNvSpPr>
            <a:spLocks noGrp="1"/>
          </p:cNvSpPr>
          <p:nvPr>
            <p:ph idx="1" hasCustomPrompt="1"/>
          </p:nvPr>
        </p:nvSpPr>
        <p:spPr>
          <a:xfrm>
            <a:off x="4995267" y="1122367"/>
            <a:ext cx="6328951" cy="4733703"/>
          </a:xfrm>
        </p:spPr>
        <p:txBody>
          <a:bodyPr>
            <a:noAutofit/>
          </a:bodyPr>
          <a:lstStyle>
            <a:lvl1pPr>
              <a:defRPr sz="2800" baseline="0">
                <a:solidFill>
                  <a:srgbClr val="75787B"/>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a:p>
            <a:pPr lvl="0"/>
            <a:r>
              <a:rPr lang="en-US" dirty="0"/>
              <a:t>Point 9</a:t>
            </a:r>
          </a:p>
          <a:p>
            <a:pPr lvl="0"/>
            <a:r>
              <a:rPr lang="en-US" dirty="0"/>
              <a:t>Point 10</a:t>
            </a:r>
          </a:p>
        </p:txBody>
      </p:sp>
    </p:spTree>
    <p:extLst>
      <p:ext uri="{BB962C8B-B14F-4D97-AF65-F5344CB8AC3E}">
        <p14:creationId xmlns:p14="http://schemas.microsoft.com/office/powerpoint/2010/main" val="910360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WMR Divid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FC849B-7B58-DB45-AB30-F1FD4518B0AF}"/>
              </a:ext>
            </a:extLst>
          </p:cNvPr>
          <p:cNvSpPr/>
          <p:nvPr userDrawn="1"/>
        </p:nvSpPr>
        <p:spPr>
          <a:xfrm>
            <a:off x="0" y="0"/>
            <a:ext cx="12192000" cy="6858000"/>
          </a:xfrm>
          <a:prstGeom prst="rect">
            <a:avLst/>
          </a:prstGeom>
          <a:solidFill>
            <a:srgbClr val="FFE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7D55911C-E6B2-AA48-88EC-42972752D358}"/>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FCF2BDB5-506B-444B-A440-974C6C92CB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9" name="Picture 8" descr="A close up of a logo&#10;&#10;Description automatically generated">
            <a:extLst>
              <a:ext uri="{FF2B5EF4-FFF2-40B4-BE49-F238E27FC236}">
                <a16:creationId xmlns:a16="http://schemas.microsoft.com/office/drawing/2014/main" id="{90DB3233-EB55-B54F-A7A8-DCD19B1C4CC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82015759-7696-42A8-A0F7-52C79B498B5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25050" b="51209"/>
          <a:stretch/>
        </p:blipFill>
        <p:spPr>
          <a:xfrm>
            <a:off x="9102526" y="5312888"/>
            <a:ext cx="3089474" cy="1545112"/>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8D213F0C-3331-4427-9958-0D82C6DFFDE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1393" t="36373"/>
          <a:stretch/>
        </p:blipFill>
        <p:spPr>
          <a:xfrm>
            <a:off x="0" y="0"/>
            <a:ext cx="3136867" cy="2235006"/>
          </a:xfrm>
          <a:prstGeom prst="rect">
            <a:avLst/>
          </a:prstGeom>
        </p:spPr>
      </p:pic>
    </p:spTree>
    <p:extLst>
      <p:ext uri="{BB962C8B-B14F-4D97-AF65-F5344CB8AC3E}">
        <p14:creationId xmlns:p14="http://schemas.microsoft.com/office/powerpoint/2010/main" val="1279533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WMR Divider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3A0263-FD09-8C44-B98A-91310BECC692}"/>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descr="A close up of a logo&#10;&#10;Description automatically generated">
            <a:extLst>
              <a:ext uri="{FF2B5EF4-FFF2-40B4-BE49-F238E27FC236}">
                <a16:creationId xmlns:a16="http://schemas.microsoft.com/office/drawing/2014/main" id="{2708FBC1-3606-CF43-9148-E5691FA8FA5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sp>
        <p:nvSpPr>
          <p:cNvPr id="2" name="Title 1">
            <a:extLst>
              <a:ext uri="{FF2B5EF4-FFF2-40B4-BE49-F238E27FC236}">
                <a16:creationId xmlns:a16="http://schemas.microsoft.com/office/drawing/2014/main" id="{7D55911C-E6B2-AA48-88EC-42972752D358}"/>
              </a:ext>
            </a:extLst>
          </p:cNvPr>
          <p:cNvSpPr>
            <a:spLocks noGrp="1"/>
          </p:cNvSpPr>
          <p:nvPr>
            <p:ph type="title"/>
          </p:nvPr>
        </p:nvSpPr>
        <p:spPr>
          <a:xfrm>
            <a:off x="831850" y="1709738"/>
            <a:ext cx="10515600" cy="2852737"/>
          </a:xfrm>
        </p:spPr>
        <p:txBody>
          <a:bodyPr anchor="b"/>
          <a:lstStyle>
            <a:lvl1pPr>
              <a:defRPr sz="600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FCF2BDB5-506B-444B-A440-974C6C92CB5B}"/>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11" name="Picture 10" descr="A close up of a logo&#10;&#10;Description automatically generated">
            <a:extLst>
              <a:ext uri="{FF2B5EF4-FFF2-40B4-BE49-F238E27FC236}">
                <a16:creationId xmlns:a16="http://schemas.microsoft.com/office/drawing/2014/main" id="{A49E1202-A96F-3A4E-A56F-1D3C4A6432A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998060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MR 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5F66B-A7ED-42E9-8F75-5FF4184DC3F7}"/>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BE422FB-D17C-4EF0-8863-02E4DD2CB6DB}"/>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69433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MR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C62C71-9AB7-4A52-BDB1-8315DC2183E5}"/>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close up of a logo&#10;&#10;Description automatically generated">
            <a:extLst>
              <a:ext uri="{FF2B5EF4-FFF2-40B4-BE49-F238E27FC236}">
                <a16:creationId xmlns:a16="http://schemas.microsoft.com/office/drawing/2014/main" id="{EBB2719D-1BC1-4778-BCA1-2459DB8428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pic>
        <p:nvPicPr>
          <p:cNvPr id="5" name="Picture 4" descr="A close up of a logo&#10;&#10;Description automatically generated">
            <a:extLst>
              <a:ext uri="{FF2B5EF4-FFF2-40B4-BE49-F238E27FC236}">
                <a16:creationId xmlns:a16="http://schemas.microsoft.com/office/drawing/2014/main" id="{89C5348C-28B5-47E8-A9C8-384F4B9869D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
        <p:nvSpPr>
          <p:cNvPr id="2" name="Title 1">
            <a:extLst>
              <a:ext uri="{FF2B5EF4-FFF2-40B4-BE49-F238E27FC236}">
                <a16:creationId xmlns:a16="http://schemas.microsoft.com/office/drawing/2014/main" id="{EA05F66B-A7ED-42E9-8F75-5FF4184DC3F7}"/>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BE422FB-D17C-4EF0-8863-02E4DD2CB6DB}"/>
              </a:ext>
            </a:extLst>
          </p:cNvPr>
          <p:cNvSpPr>
            <a:spLocks noGrp="1"/>
          </p:cNvSpPr>
          <p:nvPr>
            <p:ph idx="1" hasCustomPrompt="1"/>
          </p:nvPr>
        </p:nvSpPr>
        <p:spPr>
          <a:xfrm>
            <a:off x="838200" y="1825625"/>
            <a:ext cx="10515600" cy="4351338"/>
          </a:xfrm>
          <a:prstGeom prst="rect">
            <a:avLst/>
          </a:prstGeom>
        </p:spPr>
        <p:txBody>
          <a:bodyPr vert="horz" lIns="91440" tIns="45720" rIns="91440" bIns="45720" rtlCol="0">
            <a:normAutofit/>
          </a:bodyPr>
          <a:lstStyle>
            <a:lvl1pPr marL="285750" indent="-285750">
              <a:buFont typeface="Arial" panose="020B0604020202020204" pitchFamily="34" charset="0"/>
              <a:buChar char="•"/>
              <a:defRPr sz="2800">
                <a:solidFill>
                  <a:schemeClr val="bg1"/>
                </a:solidFill>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2pPr>
            <a:lvl3pPr marL="1200150" indent="-285750">
              <a:buFont typeface="Arial" panose="020B0604020202020204" pitchFamily="34" charset="0"/>
              <a:buChar char="•"/>
              <a:defRPr sz="2000">
                <a:solidFill>
                  <a:schemeClr val="bg1"/>
                </a:solidFill>
                <a:latin typeface="Arial" panose="020B0604020202020204" pitchFamily="34" charset="0"/>
                <a:cs typeface="Arial" panose="020B0604020202020204" pitchFamily="34" charset="0"/>
              </a:defRPr>
            </a:lvl3pPr>
            <a:lvl4pPr marL="1657350" indent="-28575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4pPr>
            <a:lvl5pPr marL="2114550" indent="-28575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664033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MR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557B-5C81-4839-8D43-ADEB40513BDF}"/>
              </a:ext>
            </a:extLst>
          </p:cNvPr>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23983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NR Agenda">
    <p:spTree>
      <p:nvGrpSpPr>
        <p:cNvPr id="1" name=""/>
        <p:cNvGrpSpPr/>
        <p:nvPr/>
      </p:nvGrpSpPr>
      <p:grpSpPr>
        <a:xfrm>
          <a:off x="0" y="0"/>
          <a:ext cx="0" cy="0"/>
          <a:chOff x="0" y="0"/>
          <a:chExt cx="0" cy="0"/>
        </a:xfrm>
      </p:grpSpPr>
      <p:pic>
        <p:nvPicPr>
          <p:cNvPr id="19" name="Picture 18" descr="A picture containing clock, meter&#10;&#10;Description automatically generated">
            <a:extLst>
              <a:ext uri="{FF2B5EF4-FFF2-40B4-BE49-F238E27FC236}">
                <a16:creationId xmlns:a16="http://schemas.microsoft.com/office/drawing/2014/main" id="{80D7B81B-D98C-9340-8A92-6460B3A8B8B9}"/>
              </a:ext>
            </a:extLst>
          </p:cNvPr>
          <p:cNvPicPr>
            <a:picLocks noChangeAspect="1"/>
          </p:cNvPicPr>
          <p:nvPr userDrawn="1"/>
        </p:nvPicPr>
        <p:blipFill rotWithShape="1">
          <a:blip r:embed="rId2"/>
          <a:srcRect l="18359" r="52804"/>
          <a:stretch/>
        </p:blipFill>
        <p:spPr>
          <a:xfrm>
            <a:off x="11479266" y="244229"/>
            <a:ext cx="481508" cy="381637"/>
          </a:xfrm>
          <a:prstGeom prst="rect">
            <a:avLst/>
          </a:prstGeom>
        </p:spPr>
      </p:pic>
      <p:sp>
        <p:nvSpPr>
          <p:cNvPr id="2" name="Title 1"/>
          <p:cNvSpPr>
            <a:spLocks noGrp="1"/>
          </p:cNvSpPr>
          <p:nvPr>
            <p:ph type="ctrTitle" hasCustomPrompt="1"/>
          </p:nvPr>
        </p:nvSpPr>
        <p:spPr>
          <a:xfrm>
            <a:off x="914401" y="1122366"/>
            <a:ext cx="3170535" cy="712356"/>
          </a:xfrm>
        </p:spPr>
        <p:txBody>
          <a:bodyPr anchor="t" anchorCtr="0">
            <a:normAutofit/>
          </a:bodyPr>
          <a:lstStyle>
            <a:lvl1pPr algn="l">
              <a:defRPr sz="5245" b="1">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1pPr>
          </a:lstStyle>
          <a:p>
            <a:r>
              <a:rPr lang="en-US" dirty="0"/>
              <a:t>Agenda</a:t>
            </a:r>
          </a:p>
        </p:txBody>
      </p:sp>
      <p:sp>
        <p:nvSpPr>
          <p:cNvPr id="4" name="Content Placeholder 2"/>
          <p:cNvSpPr>
            <a:spLocks noGrp="1"/>
          </p:cNvSpPr>
          <p:nvPr>
            <p:ph idx="1" hasCustomPrompt="1"/>
          </p:nvPr>
        </p:nvSpPr>
        <p:spPr>
          <a:xfrm>
            <a:off x="4995267" y="1122367"/>
            <a:ext cx="6328951" cy="4733703"/>
          </a:xfrm>
        </p:spPr>
        <p:txBody>
          <a:bodyPr>
            <a:noAutofit/>
          </a:bodyPr>
          <a:lstStyle>
            <a:lvl1pPr>
              <a:defRPr sz="2800" baseline="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1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a:p>
            <a:pPr lvl="0"/>
            <a:r>
              <a:rPr lang="en-US" dirty="0"/>
              <a:t>Point 9</a:t>
            </a:r>
          </a:p>
          <a:p>
            <a:pPr lvl="0"/>
            <a:r>
              <a:rPr lang="en-US" dirty="0"/>
              <a:t>Point 10</a:t>
            </a:r>
          </a:p>
        </p:txBody>
      </p:sp>
      <p:pic>
        <p:nvPicPr>
          <p:cNvPr id="16" name="Picture 15" descr="A picture containing food, game, table&#10;&#10;Description automatically generated">
            <a:extLst>
              <a:ext uri="{FF2B5EF4-FFF2-40B4-BE49-F238E27FC236}">
                <a16:creationId xmlns:a16="http://schemas.microsoft.com/office/drawing/2014/main" id="{C6EF37F4-7C34-BB4E-B22D-2E4562778E45}"/>
              </a:ext>
            </a:extLst>
          </p:cNvPr>
          <p:cNvPicPr>
            <a:picLocks noChangeAspect="1"/>
          </p:cNvPicPr>
          <p:nvPr userDrawn="1"/>
        </p:nvPicPr>
        <p:blipFill rotWithShape="1">
          <a:blip r:embed="rId3"/>
          <a:srcRect l="82639" t="68272" r="1462" b="2825"/>
          <a:stretch/>
        </p:blipFill>
        <p:spPr>
          <a:xfrm>
            <a:off x="10253563" y="4875795"/>
            <a:ext cx="1938437" cy="1982205"/>
          </a:xfrm>
          <a:prstGeom prst="rect">
            <a:avLst/>
          </a:prstGeom>
        </p:spPr>
      </p:pic>
    </p:spTree>
    <p:extLst>
      <p:ext uri="{BB962C8B-B14F-4D97-AF65-F5344CB8AC3E}">
        <p14:creationId xmlns:p14="http://schemas.microsoft.com/office/powerpoint/2010/main" val="3116453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WMR Content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6D4A83-CB98-3C4E-8538-3851AD4D92F0}"/>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descr="A close up of a logo&#10;&#10;Description automatically generated">
            <a:extLst>
              <a:ext uri="{FF2B5EF4-FFF2-40B4-BE49-F238E27FC236}">
                <a16:creationId xmlns:a16="http://schemas.microsoft.com/office/drawing/2014/main" id="{86198C99-AE65-7245-80E0-9B97301F24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sp>
        <p:nvSpPr>
          <p:cNvPr id="2" name="Title 1">
            <a:extLst>
              <a:ext uri="{FF2B5EF4-FFF2-40B4-BE49-F238E27FC236}">
                <a16:creationId xmlns:a16="http://schemas.microsoft.com/office/drawing/2014/main" id="{F4EB1BA4-F708-334A-8BE9-5F5EEBAAE173}"/>
              </a:ext>
            </a:extLst>
          </p:cNvPr>
          <p:cNvSpPr>
            <a:spLocks noGrp="1"/>
          </p:cNvSpPr>
          <p:nvPr>
            <p:ph type="title"/>
          </p:nvPr>
        </p:nvSpPr>
        <p:spPr/>
        <p:txBody>
          <a:bodyPr/>
          <a:lstStyle>
            <a:lvl1pPr>
              <a:defRPr>
                <a:solidFill>
                  <a:schemeClr val="bg1"/>
                </a:solidFill>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6754C15-9363-3D46-A318-E51BDB212263}"/>
              </a:ext>
            </a:extLst>
          </p:cNvPr>
          <p:cNvSpPr>
            <a:spLocks noGrp="1"/>
          </p:cNvSpPr>
          <p:nvPr>
            <p:ph sz="half" idx="1"/>
          </p:nvPr>
        </p:nvSpPr>
        <p:spPr>
          <a:xfrm>
            <a:off x="838200" y="1825625"/>
            <a:ext cx="5181600" cy="4351338"/>
          </a:xfrm>
        </p:spPr>
        <p:txBody>
          <a:bodyPr/>
          <a:lstStyle>
            <a:lvl1pPr marL="514350" indent="-514350">
              <a:buClr>
                <a:schemeClr val="bg1"/>
              </a:buClr>
              <a:buFont typeface="Arial" panose="020B0604020202020204" pitchFamily="34" charset="0"/>
              <a:buChar char="•"/>
              <a:defRPr>
                <a:solidFill>
                  <a:schemeClr val="bg1"/>
                </a:solidFill>
              </a:defRPr>
            </a:lvl1pPr>
            <a:lvl2pPr marL="914400" indent="-457200">
              <a:buClr>
                <a:schemeClr val="bg1"/>
              </a:buClr>
              <a:buFont typeface="Arial" panose="020B0604020202020204" pitchFamily="34" charset="0"/>
              <a:buChar char="•"/>
              <a:defRPr>
                <a:solidFill>
                  <a:schemeClr val="bg1"/>
                </a:solidFill>
              </a:defRPr>
            </a:lvl2pPr>
            <a:lvl3pPr marL="1371600" indent="-457200">
              <a:buClr>
                <a:schemeClr val="bg1"/>
              </a:buClr>
              <a:buFont typeface="Arial" panose="020B0604020202020204" pitchFamily="34" charset="0"/>
              <a:buChar char="•"/>
              <a:defRPr>
                <a:solidFill>
                  <a:schemeClr val="bg1"/>
                </a:solidFill>
              </a:defRPr>
            </a:lvl3pPr>
            <a:lvl4pPr marL="1714500" indent="-342900">
              <a:buClr>
                <a:schemeClr val="bg1"/>
              </a:buClr>
              <a:buFont typeface="Arial" panose="020B0604020202020204" pitchFamily="34" charset="0"/>
              <a:buChar char="•"/>
              <a:defRPr>
                <a:solidFill>
                  <a:schemeClr val="bg1"/>
                </a:solidFill>
              </a:defRPr>
            </a:lvl4pPr>
            <a:lvl5pPr marL="2171700" indent="-342900">
              <a:buClr>
                <a:schemeClr val="bg1"/>
              </a:buClr>
              <a:buFont typeface="Arial" panose="020B0604020202020204" pitchFamily="34" charset="0"/>
              <a:buChar cha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2052709A-FA2F-814F-85AD-4A4C5A2B33D5}"/>
              </a:ext>
            </a:extLst>
          </p:cNvPr>
          <p:cNvSpPr>
            <a:spLocks noGrp="1"/>
          </p:cNvSpPr>
          <p:nvPr>
            <p:ph sz="half" idx="2"/>
          </p:nvPr>
        </p:nvSpPr>
        <p:spPr>
          <a:xfrm>
            <a:off x="6172200" y="1825625"/>
            <a:ext cx="5181600" cy="4351338"/>
          </a:xfrm>
        </p:spPr>
        <p:txBody>
          <a:bodyPr/>
          <a:lstStyle>
            <a:lvl1pPr marL="514350" indent="-514350">
              <a:buClr>
                <a:schemeClr val="bg1"/>
              </a:buClr>
              <a:buFont typeface="Arial" panose="020B0604020202020204" pitchFamily="34" charset="0"/>
              <a:buChar char="•"/>
              <a:defRPr>
                <a:solidFill>
                  <a:schemeClr val="bg1"/>
                </a:solidFill>
              </a:defRPr>
            </a:lvl1pPr>
            <a:lvl2pPr marL="914400" indent="-457200">
              <a:buClr>
                <a:schemeClr val="bg1"/>
              </a:buClr>
              <a:buFont typeface="Arial" panose="020B0604020202020204" pitchFamily="34" charset="0"/>
              <a:buChar char="•"/>
              <a:defRPr>
                <a:solidFill>
                  <a:schemeClr val="bg1"/>
                </a:solidFill>
              </a:defRPr>
            </a:lvl2pPr>
            <a:lvl3pPr marL="1371600" indent="-457200">
              <a:buClr>
                <a:schemeClr val="bg1"/>
              </a:buClr>
              <a:buFont typeface="Arial" panose="020B0604020202020204" pitchFamily="34" charset="0"/>
              <a:buChar char="•"/>
              <a:defRPr>
                <a:solidFill>
                  <a:schemeClr val="bg1"/>
                </a:solidFill>
              </a:defRPr>
            </a:lvl3pPr>
            <a:lvl4pPr marL="1714500" indent="-342900">
              <a:buClr>
                <a:schemeClr val="bg1"/>
              </a:buClr>
              <a:buFont typeface="Arial" panose="020B0604020202020204" pitchFamily="34" charset="0"/>
              <a:buChar char="•"/>
              <a:defRPr>
                <a:solidFill>
                  <a:schemeClr val="bg1"/>
                </a:solidFill>
              </a:defRPr>
            </a:lvl4pPr>
            <a:lvl5pPr marL="2171700" indent="-342900">
              <a:buClr>
                <a:schemeClr val="bg1"/>
              </a:buClr>
              <a:buFont typeface="Arial" panose="020B0604020202020204" pitchFamily="34" charset="0"/>
              <a:buChar cha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a:extLst>
              <a:ext uri="{FF2B5EF4-FFF2-40B4-BE49-F238E27FC236}">
                <a16:creationId xmlns:a16="http://schemas.microsoft.com/office/drawing/2014/main" id="{CBF883BD-AE3D-FF44-AF67-BA6DAD9F111C}"/>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3D582924-4437-4049-8E93-F88736E0DF57}" type="slidenum">
              <a:rPr lang="en-US" smtClean="0"/>
              <a:pPr/>
              <a:t>‹#›</a:t>
            </a:fld>
            <a:endParaRPr lang="en-US"/>
          </a:p>
        </p:txBody>
      </p:sp>
      <p:pic>
        <p:nvPicPr>
          <p:cNvPr id="13" name="Picture 12" descr="A close up of a logo&#10;&#10;Description automatically generated">
            <a:extLst>
              <a:ext uri="{FF2B5EF4-FFF2-40B4-BE49-F238E27FC236}">
                <a16:creationId xmlns:a16="http://schemas.microsoft.com/office/drawing/2014/main" id="{04871566-5CF2-3D44-B7CC-0F6526B1B88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1327310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WMR Content 5">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9AD250D-5EA3-434F-9F8F-AF94C18C9EDC}"/>
              </a:ext>
            </a:extLst>
          </p:cNvPr>
          <p:cNvSpPr/>
          <p:nvPr userDrawn="1"/>
        </p:nvSpPr>
        <p:spPr>
          <a:xfrm>
            <a:off x="0" y="0"/>
            <a:ext cx="12192000" cy="6858000"/>
          </a:xfrm>
          <a:prstGeom prst="rect">
            <a:avLst/>
          </a:prstGeom>
          <a:solidFill>
            <a:srgbClr val="FFE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4EB1BA4-F708-334A-8BE9-5F5EEBAAE173}"/>
              </a:ext>
            </a:extLst>
          </p:cNvPr>
          <p:cNvSpPr>
            <a:spLocks noGrp="1"/>
          </p:cNvSpPr>
          <p:nvPr>
            <p:ph type="title"/>
          </p:nvPr>
        </p:nvSpPr>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6754C15-9363-3D46-A318-E51BDB21226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052709A-FA2F-814F-85AD-4A4C5A2B33D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2CA4E36-5550-F343-AACF-54222F8061E3}"/>
              </a:ext>
            </a:extLst>
          </p:cNvPr>
          <p:cNvSpPr>
            <a:spLocks noGrp="1"/>
          </p:cNvSpPr>
          <p:nvPr>
            <p:ph type="dt" sz="half" idx="10"/>
          </p:nvPr>
        </p:nvSpPr>
        <p:spPr>
          <a:xfrm>
            <a:off x="838200" y="6356350"/>
            <a:ext cx="2743200" cy="365125"/>
          </a:xfrm>
          <a:prstGeom prst="rect">
            <a:avLst/>
          </a:prstGeom>
        </p:spPr>
        <p:txBody>
          <a:bodyPr/>
          <a:lstStyle/>
          <a:p>
            <a:fld id="{78E5611A-A05F-C34D-890E-A21BF8E86DF5}" type="datetimeFigureOut">
              <a:rPr lang="en-US" smtClean="0"/>
              <a:t>3/8/2022</a:t>
            </a:fld>
            <a:endParaRPr lang="en-US"/>
          </a:p>
        </p:txBody>
      </p:sp>
      <p:sp>
        <p:nvSpPr>
          <p:cNvPr id="6" name="Footer Placeholder 5">
            <a:extLst>
              <a:ext uri="{FF2B5EF4-FFF2-40B4-BE49-F238E27FC236}">
                <a16:creationId xmlns:a16="http://schemas.microsoft.com/office/drawing/2014/main" id="{FC5FB915-E305-2745-8FB6-0DB26F58FD2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BF883BD-AE3D-FF44-AF67-BA6DAD9F111C}"/>
              </a:ext>
            </a:extLst>
          </p:cNvPr>
          <p:cNvSpPr>
            <a:spLocks noGrp="1"/>
          </p:cNvSpPr>
          <p:nvPr>
            <p:ph type="sldNum" sz="quarter" idx="12"/>
          </p:nvPr>
        </p:nvSpPr>
        <p:spPr>
          <a:xfrm>
            <a:off x="8610600" y="6356350"/>
            <a:ext cx="2743200" cy="365125"/>
          </a:xfrm>
          <a:prstGeom prst="rect">
            <a:avLst/>
          </a:prstGeom>
        </p:spPr>
        <p:txBody>
          <a:bodyPr/>
          <a:lstStyle/>
          <a:p>
            <a:fld id="{3D582924-4437-4049-8E93-F88736E0DF57}" type="slidenum">
              <a:rPr lang="en-US" smtClean="0"/>
              <a:t>‹#›</a:t>
            </a:fld>
            <a:endParaRPr lang="en-US"/>
          </a:p>
        </p:txBody>
      </p:sp>
      <p:pic>
        <p:nvPicPr>
          <p:cNvPr id="11" name="Picture 10" descr="A close up of a logo&#10;&#10;Description automatically generated">
            <a:extLst>
              <a:ext uri="{FF2B5EF4-FFF2-40B4-BE49-F238E27FC236}">
                <a16:creationId xmlns:a16="http://schemas.microsoft.com/office/drawing/2014/main" id="{6BEA7D05-C622-E54D-8154-D12F4CBD55D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120003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WMR content 6">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4FC0A37-E121-8B49-B5D6-AB7459AA4B18}"/>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A close up of a logo&#10;&#10;Description automatically generated">
            <a:extLst>
              <a:ext uri="{FF2B5EF4-FFF2-40B4-BE49-F238E27FC236}">
                <a16:creationId xmlns:a16="http://schemas.microsoft.com/office/drawing/2014/main" id="{B61F99C0-206B-B24A-B570-0CA9E08374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sp>
        <p:nvSpPr>
          <p:cNvPr id="2" name="Title 1">
            <a:extLst>
              <a:ext uri="{FF2B5EF4-FFF2-40B4-BE49-F238E27FC236}">
                <a16:creationId xmlns:a16="http://schemas.microsoft.com/office/drawing/2014/main" id="{DC61D341-AE0B-C44F-A8D1-AEAF19139922}"/>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7AC9684-A2DA-9441-92AB-406BDD3F88C9}"/>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02CD88F9-04DB-CA42-8DD9-434354CB2A6F}"/>
              </a:ext>
            </a:extLst>
          </p:cNvPr>
          <p:cNvSpPr>
            <a:spLocks noGrp="1"/>
          </p:cNvSpPr>
          <p:nvPr>
            <p:ph sz="half" idx="2"/>
          </p:nvPr>
        </p:nvSpPr>
        <p:spPr>
          <a:xfrm>
            <a:off x="839788" y="2505075"/>
            <a:ext cx="5157787" cy="3684588"/>
          </a:xfrm>
        </p:spPr>
        <p:txBody>
          <a:bodyPr>
            <a:normAutofit/>
          </a:bodyPr>
          <a:lstStyle>
            <a:lvl1pPr>
              <a:buClr>
                <a:schemeClr val="bg1"/>
              </a:buClr>
              <a:defRPr sz="2000">
                <a:solidFill>
                  <a:schemeClr val="bg1"/>
                </a:solidFill>
              </a:defRPr>
            </a:lvl1pPr>
            <a:lvl2pPr>
              <a:buClr>
                <a:schemeClr val="bg1"/>
              </a:buClr>
              <a:defRPr sz="1800">
                <a:solidFill>
                  <a:schemeClr val="bg1"/>
                </a:solidFill>
              </a:defRPr>
            </a:lvl2pPr>
            <a:lvl3pPr>
              <a:buClr>
                <a:schemeClr val="bg1"/>
              </a:buClr>
              <a:defRPr sz="1600">
                <a:solidFill>
                  <a:schemeClr val="bg1"/>
                </a:solidFill>
              </a:defRPr>
            </a:lvl3pPr>
            <a:lvl4pPr>
              <a:buClr>
                <a:schemeClr val="bg1"/>
              </a:buClr>
              <a:defRPr sz="1400">
                <a:solidFill>
                  <a:schemeClr val="bg1"/>
                </a:solidFill>
              </a:defRPr>
            </a:lvl4pPr>
            <a:lvl5pPr>
              <a:buClr>
                <a:schemeClr val="bg1"/>
              </a:buClr>
              <a:defRPr sz="14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0A60B22-75AC-8441-BF8F-C9EDD1E6D82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07E5C4-285D-244B-BD4B-8621DFDB2867}"/>
              </a:ext>
            </a:extLst>
          </p:cNvPr>
          <p:cNvSpPr>
            <a:spLocks noGrp="1"/>
          </p:cNvSpPr>
          <p:nvPr>
            <p:ph sz="quarter" idx="4"/>
          </p:nvPr>
        </p:nvSpPr>
        <p:spPr>
          <a:xfrm>
            <a:off x="6172200" y="2505075"/>
            <a:ext cx="5183188" cy="3684588"/>
          </a:xfrm>
        </p:spPr>
        <p:txBody>
          <a:bodyPr>
            <a:normAutofit/>
          </a:bodyPr>
          <a:lstStyle>
            <a:lvl1pPr>
              <a:buClr>
                <a:schemeClr val="bg1"/>
              </a:buClr>
              <a:defRPr sz="2000">
                <a:solidFill>
                  <a:schemeClr val="bg1"/>
                </a:solidFill>
              </a:defRPr>
            </a:lvl1pPr>
            <a:lvl2pPr>
              <a:buClr>
                <a:schemeClr val="bg1"/>
              </a:buClr>
              <a:defRPr sz="1800">
                <a:solidFill>
                  <a:schemeClr val="bg1"/>
                </a:solidFill>
              </a:defRPr>
            </a:lvl2pPr>
            <a:lvl3pPr>
              <a:buClr>
                <a:schemeClr val="bg1"/>
              </a:buClr>
              <a:defRPr sz="1600">
                <a:solidFill>
                  <a:schemeClr val="bg1"/>
                </a:solidFill>
              </a:defRPr>
            </a:lvl3pPr>
            <a:lvl4pPr>
              <a:buClr>
                <a:schemeClr val="bg1"/>
              </a:buClr>
              <a:defRPr sz="1400">
                <a:solidFill>
                  <a:schemeClr val="bg1"/>
                </a:solidFill>
              </a:defRPr>
            </a:lvl4pPr>
            <a:lvl5pPr>
              <a:buClr>
                <a:schemeClr val="bg1"/>
              </a:buClr>
              <a:defRPr sz="14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a:extLst>
              <a:ext uri="{FF2B5EF4-FFF2-40B4-BE49-F238E27FC236}">
                <a16:creationId xmlns:a16="http://schemas.microsoft.com/office/drawing/2014/main" id="{71F26CEF-BFEE-0942-B1B1-CD080033FF7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78E5611A-A05F-C34D-890E-A21BF8E86DF5}" type="datetimeFigureOut">
              <a:rPr lang="en-US" smtClean="0"/>
              <a:pPr/>
              <a:t>3/8/2022</a:t>
            </a:fld>
            <a:endParaRPr lang="en-US"/>
          </a:p>
        </p:txBody>
      </p:sp>
      <p:sp>
        <p:nvSpPr>
          <p:cNvPr id="8" name="Footer Placeholder 7">
            <a:extLst>
              <a:ext uri="{FF2B5EF4-FFF2-40B4-BE49-F238E27FC236}">
                <a16:creationId xmlns:a16="http://schemas.microsoft.com/office/drawing/2014/main" id="{16215DC9-5493-9347-A22E-E10483AAEDF6}"/>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9" name="Slide Number Placeholder 8">
            <a:extLst>
              <a:ext uri="{FF2B5EF4-FFF2-40B4-BE49-F238E27FC236}">
                <a16:creationId xmlns:a16="http://schemas.microsoft.com/office/drawing/2014/main" id="{221E53C1-858A-374A-9367-54EB7E57885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3D582924-4437-4049-8E93-F88736E0DF57}" type="slidenum">
              <a:rPr lang="en-US" smtClean="0"/>
              <a:pPr/>
              <a:t>‹#›</a:t>
            </a:fld>
            <a:endParaRPr lang="en-US"/>
          </a:p>
        </p:txBody>
      </p:sp>
      <p:pic>
        <p:nvPicPr>
          <p:cNvPr id="15" name="Picture 14" descr="A close up of a logo&#10;&#10;Description automatically generated">
            <a:extLst>
              <a:ext uri="{FF2B5EF4-FFF2-40B4-BE49-F238E27FC236}">
                <a16:creationId xmlns:a16="http://schemas.microsoft.com/office/drawing/2014/main" id="{BFDF55B0-1905-D849-B078-7A6FF56E4D4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4013589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WMR Content 7">
    <p:spTree>
      <p:nvGrpSpPr>
        <p:cNvPr id="1" name=""/>
        <p:cNvGrpSpPr/>
        <p:nvPr/>
      </p:nvGrpSpPr>
      <p:grpSpPr>
        <a:xfrm>
          <a:off x="0" y="0"/>
          <a:ext cx="0" cy="0"/>
          <a:chOff x="0" y="0"/>
          <a:chExt cx="0" cy="0"/>
        </a:xfrm>
      </p:grpSpPr>
      <p:pic>
        <p:nvPicPr>
          <p:cNvPr id="13" name="Picture 12" descr="A close up of a logo&#10;&#10;Description automatically generated">
            <a:extLst>
              <a:ext uri="{FF2B5EF4-FFF2-40B4-BE49-F238E27FC236}">
                <a16:creationId xmlns:a16="http://schemas.microsoft.com/office/drawing/2014/main" id="{B61F99C0-206B-B24A-B570-0CA9E08374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sp>
        <p:nvSpPr>
          <p:cNvPr id="14" name="Rectangle 13">
            <a:extLst>
              <a:ext uri="{FF2B5EF4-FFF2-40B4-BE49-F238E27FC236}">
                <a16:creationId xmlns:a16="http://schemas.microsoft.com/office/drawing/2014/main" id="{7A0C066A-E6EF-4552-9E84-B03D68B39365}"/>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Picture 15" descr="A close up of a logo&#10;&#10;Description automatically generated">
            <a:extLst>
              <a:ext uri="{FF2B5EF4-FFF2-40B4-BE49-F238E27FC236}">
                <a16:creationId xmlns:a16="http://schemas.microsoft.com/office/drawing/2014/main" id="{0A5F8736-E03F-4488-899F-385F8F691C5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pic>
        <p:nvPicPr>
          <p:cNvPr id="17" name="Picture 16" descr="A close up of a logo&#10;&#10;Description automatically generated">
            <a:extLst>
              <a:ext uri="{FF2B5EF4-FFF2-40B4-BE49-F238E27FC236}">
                <a16:creationId xmlns:a16="http://schemas.microsoft.com/office/drawing/2014/main" id="{1CF2AD04-BD35-4432-8D6B-F79D508B724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
        <p:nvSpPr>
          <p:cNvPr id="2" name="Title 1">
            <a:extLst>
              <a:ext uri="{FF2B5EF4-FFF2-40B4-BE49-F238E27FC236}">
                <a16:creationId xmlns:a16="http://schemas.microsoft.com/office/drawing/2014/main" id="{DC61D341-AE0B-C44F-A8D1-AEAF19139922}"/>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7AC9684-A2DA-9441-92AB-406BDD3F88C9}"/>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02CD88F9-04DB-CA42-8DD9-434354CB2A6F}"/>
              </a:ext>
            </a:extLst>
          </p:cNvPr>
          <p:cNvSpPr>
            <a:spLocks noGrp="1"/>
          </p:cNvSpPr>
          <p:nvPr>
            <p:ph sz="half" idx="2"/>
          </p:nvPr>
        </p:nvSpPr>
        <p:spPr>
          <a:xfrm>
            <a:off x="839788" y="2505075"/>
            <a:ext cx="5157787" cy="3684588"/>
          </a:xfrm>
        </p:spPr>
        <p:txBody>
          <a:bodyPr>
            <a:normAutofit/>
          </a:bodyPr>
          <a:lstStyle>
            <a:lvl1pPr>
              <a:buClr>
                <a:schemeClr val="bg1"/>
              </a:buClr>
              <a:defRPr sz="2000">
                <a:solidFill>
                  <a:schemeClr val="bg1"/>
                </a:solidFill>
              </a:defRPr>
            </a:lvl1pPr>
            <a:lvl2pPr>
              <a:buClr>
                <a:schemeClr val="bg1"/>
              </a:buClr>
              <a:defRPr sz="1800">
                <a:solidFill>
                  <a:schemeClr val="bg1"/>
                </a:solidFill>
              </a:defRPr>
            </a:lvl2pPr>
            <a:lvl3pPr>
              <a:buClr>
                <a:schemeClr val="bg1"/>
              </a:buClr>
              <a:defRPr sz="1600">
                <a:solidFill>
                  <a:schemeClr val="bg1"/>
                </a:solidFill>
              </a:defRPr>
            </a:lvl3pPr>
            <a:lvl4pPr>
              <a:buClr>
                <a:schemeClr val="bg1"/>
              </a:buClr>
              <a:defRPr sz="1400">
                <a:solidFill>
                  <a:schemeClr val="bg1"/>
                </a:solidFill>
              </a:defRPr>
            </a:lvl4pPr>
            <a:lvl5pPr>
              <a:buClr>
                <a:schemeClr val="bg1"/>
              </a:buClr>
              <a:defRPr sz="14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0A60B22-75AC-8441-BF8F-C9EDD1E6D82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07E5C4-285D-244B-BD4B-8621DFDB2867}"/>
              </a:ext>
            </a:extLst>
          </p:cNvPr>
          <p:cNvSpPr>
            <a:spLocks noGrp="1"/>
          </p:cNvSpPr>
          <p:nvPr>
            <p:ph sz="quarter" idx="4"/>
          </p:nvPr>
        </p:nvSpPr>
        <p:spPr>
          <a:xfrm>
            <a:off x="6172200" y="2505075"/>
            <a:ext cx="5183188" cy="3684588"/>
          </a:xfrm>
        </p:spPr>
        <p:txBody>
          <a:bodyPr>
            <a:normAutofit/>
          </a:bodyPr>
          <a:lstStyle>
            <a:lvl1pPr>
              <a:buClr>
                <a:schemeClr val="bg1"/>
              </a:buClr>
              <a:defRPr sz="2000">
                <a:solidFill>
                  <a:schemeClr val="bg1"/>
                </a:solidFill>
              </a:defRPr>
            </a:lvl1pPr>
            <a:lvl2pPr>
              <a:buClr>
                <a:schemeClr val="bg1"/>
              </a:buClr>
              <a:defRPr sz="1800">
                <a:solidFill>
                  <a:schemeClr val="bg1"/>
                </a:solidFill>
              </a:defRPr>
            </a:lvl2pPr>
            <a:lvl3pPr>
              <a:buClr>
                <a:schemeClr val="bg1"/>
              </a:buClr>
              <a:defRPr sz="1600">
                <a:solidFill>
                  <a:schemeClr val="bg1"/>
                </a:solidFill>
              </a:defRPr>
            </a:lvl3pPr>
            <a:lvl4pPr>
              <a:buClr>
                <a:schemeClr val="bg1"/>
              </a:buClr>
              <a:defRPr sz="1400">
                <a:solidFill>
                  <a:schemeClr val="bg1"/>
                </a:solidFill>
              </a:defRPr>
            </a:lvl4pPr>
            <a:lvl5pPr>
              <a:buClr>
                <a:schemeClr val="bg1"/>
              </a:buClr>
              <a:defRPr sz="14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a:extLst>
              <a:ext uri="{FF2B5EF4-FFF2-40B4-BE49-F238E27FC236}">
                <a16:creationId xmlns:a16="http://schemas.microsoft.com/office/drawing/2014/main" id="{71F26CEF-BFEE-0942-B1B1-CD080033FF7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78E5611A-A05F-C34D-890E-A21BF8E86DF5}" type="datetimeFigureOut">
              <a:rPr lang="en-US" smtClean="0"/>
              <a:pPr/>
              <a:t>3/8/2022</a:t>
            </a:fld>
            <a:endParaRPr lang="en-US"/>
          </a:p>
        </p:txBody>
      </p:sp>
      <p:sp>
        <p:nvSpPr>
          <p:cNvPr id="8" name="Footer Placeholder 7">
            <a:extLst>
              <a:ext uri="{FF2B5EF4-FFF2-40B4-BE49-F238E27FC236}">
                <a16:creationId xmlns:a16="http://schemas.microsoft.com/office/drawing/2014/main" id="{16215DC9-5493-9347-A22E-E10483AAEDF6}"/>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9" name="Slide Number Placeholder 8">
            <a:extLst>
              <a:ext uri="{FF2B5EF4-FFF2-40B4-BE49-F238E27FC236}">
                <a16:creationId xmlns:a16="http://schemas.microsoft.com/office/drawing/2014/main" id="{221E53C1-858A-374A-9367-54EB7E57885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3D582924-4437-4049-8E93-F88736E0DF57}" type="slidenum">
              <a:rPr lang="en-US" smtClean="0"/>
              <a:pPr/>
              <a:t>‹#›</a:t>
            </a:fld>
            <a:endParaRPr lang="en-US"/>
          </a:p>
        </p:txBody>
      </p:sp>
    </p:spTree>
    <p:extLst>
      <p:ext uri="{BB962C8B-B14F-4D97-AF65-F5344CB8AC3E}">
        <p14:creationId xmlns:p14="http://schemas.microsoft.com/office/powerpoint/2010/main" val="1831615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WMR Content 8">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3D85E0-9C5C-2A49-A9FE-87065E8BD95B}"/>
              </a:ext>
            </a:extLst>
          </p:cNvPr>
          <p:cNvSpPr>
            <a:spLocks noChangeAspect="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descr="A close up of a logo&#10;&#10;Description automatically generated">
            <a:extLst>
              <a:ext uri="{FF2B5EF4-FFF2-40B4-BE49-F238E27FC236}">
                <a16:creationId xmlns:a16="http://schemas.microsoft.com/office/drawing/2014/main" id="{8C49D776-3876-974D-A02D-963EAC9D565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1014" b="45219"/>
          <a:stretch/>
        </p:blipFill>
        <p:spPr>
          <a:xfrm flipV="1">
            <a:off x="9833707" y="-1"/>
            <a:ext cx="2358293" cy="1682633"/>
          </a:xfrm>
          <a:prstGeom prst="rect">
            <a:avLst/>
          </a:prstGeom>
        </p:spPr>
      </p:pic>
      <p:sp>
        <p:nvSpPr>
          <p:cNvPr id="2" name="Title 1">
            <a:extLst>
              <a:ext uri="{FF2B5EF4-FFF2-40B4-BE49-F238E27FC236}">
                <a16:creationId xmlns:a16="http://schemas.microsoft.com/office/drawing/2014/main" id="{456895EE-0181-A84B-8133-C5A85BAA1D79}"/>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A8A3424-0BF4-AC4F-BC52-02A27818719D}"/>
              </a:ext>
            </a:extLst>
          </p:cNvPr>
          <p:cNvSpPr>
            <a:spLocks noGrp="1"/>
          </p:cNvSpPr>
          <p:nvPr>
            <p:ph idx="1"/>
          </p:nvPr>
        </p:nvSpPr>
        <p:spPr>
          <a:xfrm>
            <a:off x="5183188" y="987425"/>
            <a:ext cx="6172200" cy="4873625"/>
          </a:xfrm>
        </p:spPr>
        <p:txBody>
          <a:bodyPr/>
          <a:lstStyle>
            <a:lvl1pPr>
              <a:buClr>
                <a:schemeClr val="bg1"/>
              </a:buClr>
              <a:defRPr sz="3200">
                <a:solidFill>
                  <a:schemeClr val="bg1"/>
                </a:solidFill>
              </a:defRPr>
            </a:lvl1pPr>
            <a:lvl2pPr>
              <a:buClr>
                <a:schemeClr val="bg1"/>
              </a:buClr>
              <a:defRPr sz="2800">
                <a:solidFill>
                  <a:schemeClr val="bg1"/>
                </a:solidFill>
              </a:defRPr>
            </a:lvl2pPr>
            <a:lvl3pPr>
              <a:buClr>
                <a:schemeClr val="bg1"/>
              </a:buClr>
              <a:defRPr sz="24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72517C88-2165-DF44-B332-E06EFC5A6D05}"/>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B0171C-4BA7-4842-9246-90FB802805B3}"/>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78E5611A-A05F-C34D-890E-A21BF8E86DF5}" type="datetimeFigureOut">
              <a:rPr lang="en-US" smtClean="0"/>
              <a:pPr/>
              <a:t>3/8/2022</a:t>
            </a:fld>
            <a:endParaRPr lang="en-US"/>
          </a:p>
        </p:txBody>
      </p:sp>
      <p:sp>
        <p:nvSpPr>
          <p:cNvPr id="6" name="Footer Placeholder 5">
            <a:extLst>
              <a:ext uri="{FF2B5EF4-FFF2-40B4-BE49-F238E27FC236}">
                <a16:creationId xmlns:a16="http://schemas.microsoft.com/office/drawing/2014/main" id="{3EAE3A9E-AFE4-3E4B-81EF-8AC6F18043E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endParaRPr lang="en-US"/>
          </a:p>
        </p:txBody>
      </p:sp>
      <p:sp>
        <p:nvSpPr>
          <p:cNvPr id="7" name="Slide Number Placeholder 6">
            <a:extLst>
              <a:ext uri="{FF2B5EF4-FFF2-40B4-BE49-F238E27FC236}">
                <a16:creationId xmlns:a16="http://schemas.microsoft.com/office/drawing/2014/main" id="{52D635A4-EF3E-FD44-927F-7138B0FA4ED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3D582924-4437-4049-8E93-F88736E0DF57}" type="slidenum">
              <a:rPr lang="en-US" smtClean="0"/>
              <a:pPr/>
              <a:t>‹#›</a:t>
            </a:fld>
            <a:endParaRPr lang="en-US"/>
          </a:p>
        </p:txBody>
      </p:sp>
      <p:pic>
        <p:nvPicPr>
          <p:cNvPr id="13" name="Picture 12" descr="A close up of a logo&#10;&#10;Description automatically generated">
            <a:extLst>
              <a:ext uri="{FF2B5EF4-FFF2-40B4-BE49-F238E27FC236}">
                <a16:creationId xmlns:a16="http://schemas.microsoft.com/office/drawing/2014/main" id="{AD180B57-256E-0947-B8F9-70385AD3287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3224353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WMR Content 9">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6F62973-CFAE-C845-800E-F3E213C75047}"/>
              </a:ext>
            </a:extLst>
          </p:cNvPr>
          <p:cNvSpPr/>
          <p:nvPr userDrawn="1"/>
        </p:nvSpPr>
        <p:spPr>
          <a:xfrm>
            <a:off x="0" y="0"/>
            <a:ext cx="12192000" cy="6858000"/>
          </a:xfrm>
          <a:prstGeom prst="rect">
            <a:avLst/>
          </a:prstGeom>
          <a:solidFill>
            <a:srgbClr val="FFE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01ACA6A-E507-4348-B04C-55C5EF9C3B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A9258A0-B0C1-8843-9CBD-AC3639955A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36AE68-64F9-C84A-B008-B4EFA45DF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B1D99F5B-9A8F-4548-B04D-6C03CD6C780E}"/>
              </a:ext>
            </a:extLst>
          </p:cNvPr>
          <p:cNvSpPr>
            <a:spLocks noGrp="1"/>
          </p:cNvSpPr>
          <p:nvPr>
            <p:ph type="dt" sz="half" idx="10"/>
          </p:nvPr>
        </p:nvSpPr>
        <p:spPr>
          <a:xfrm>
            <a:off x="838200" y="6356350"/>
            <a:ext cx="2743200" cy="365125"/>
          </a:xfrm>
          <a:prstGeom prst="rect">
            <a:avLst/>
          </a:prstGeom>
        </p:spPr>
        <p:txBody>
          <a:bodyPr/>
          <a:lstStyle/>
          <a:p>
            <a:fld id="{78E5611A-A05F-C34D-890E-A21BF8E86DF5}" type="datetimeFigureOut">
              <a:rPr lang="en-US" smtClean="0"/>
              <a:t>3/8/2022</a:t>
            </a:fld>
            <a:endParaRPr lang="en-US"/>
          </a:p>
        </p:txBody>
      </p:sp>
      <p:sp>
        <p:nvSpPr>
          <p:cNvPr id="6" name="Footer Placeholder 5">
            <a:extLst>
              <a:ext uri="{FF2B5EF4-FFF2-40B4-BE49-F238E27FC236}">
                <a16:creationId xmlns:a16="http://schemas.microsoft.com/office/drawing/2014/main" id="{727319F3-92A7-D942-8A45-218A5B2C05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62C8D74-7569-EE44-AF21-2A2E421FEDAA}"/>
              </a:ext>
            </a:extLst>
          </p:cNvPr>
          <p:cNvSpPr>
            <a:spLocks noGrp="1"/>
          </p:cNvSpPr>
          <p:nvPr>
            <p:ph type="sldNum" sz="quarter" idx="12"/>
          </p:nvPr>
        </p:nvSpPr>
        <p:spPr>
          <a:xfrm>
            <a:off x="8610600" y="6356350"/>
            <a:ext cx="2743200" cy="365125"/>
          </a:xfrm>
          <a:prstGeom prst="rect">
            <a:avLst/>
          </a:prstGeom>
        </p:spPr>
        <p:txBody>
          <a:bodyPr/>
          <a:lstStyle/>
          <a:p>
            <a:fld id="{3D582924-4437-4049-8E93-F88736E0DF57}" type="slidenum">
              <a:rPr lang="en-US" smtClean="0"/>
              <a:t>‹#›</a:t>
            </a:fld>
            <a:endParaRPr lang="en-US"/>
          </a:p>
        </p:txBody>
      </p:sp>
      <p:pic>
        <p:nvPicPr>
          <p:cNvPr id="10" name="Picture 9" descr="A close up of a logo&#10;&#10;Description automatically generated">
            <a:extLst>
              <a:ext uri="{FF2B5EF4-FFF2-40B4-BE49-F238E27FC236}">
                <a16:creationId xmlns:a16="http://schemas.microsoft.com/office/drawing/2014/main" id="{0806B710-F483-4446-B847-055668120BB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Tree>
    <p:extLst>
      <p:ext uri="{BB962C8B-B14F-4D97-AF65-F5344CB8AC3E}">
        <p14:creationId xmlns:p14="http://schemas.microsoft.com/office/powerpoint/2010/main" val="335181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NR Content White">
    <p:spTree>
      <p:nvGrpSpPr>
        <p:cNvPr id="1" name=""/>
        <p:cNvGrpSpPr/>
        <p:nvPr/>
      </p:nvGrpSpPr>
      <p:grpSpPr>
        <a:xfrm>
          <a:off x="0" y="0"/>
          <a:ext cx="0" cy="0"/>
          <a:chOff x="0" y="0"/>
          <a:chExt cx="0" cy="0"/>
        </a:xfrm>
      </p:grpSpPr>
      <p:pic>
        <p:nvPicPr>
          <p:cNvPr id="10" name="Picture 9" descr="A picture containing clock, meter&#10;&#10;Description automatically generated">
            <a:extLst>
              <a:ext uri="{FF2B5EF4-FFF2-40B4-BE49-F238E27FC236}">
                <a16:creationId xmlns:a16="http://schemas.microsoft.com/office/drawing/2014/main" id="{CFE689BE-B653-4299-8080-D694E70E2BAA}"/>
              </a:ext>
            </a:extLst>
          </p:cNvPr>
          <p:cNvPicPr>
            <a:picLocks noChangeAspect="1"/>
          </p:cNvPicPr>
          <p:nvPr userDrawn="1"/>
        </p:nvPicPr>
        <p:blipFill rotWithShape="1">
          <a:blip r:embed="rId2"/>
          <a:srcRect l="18359" r="52804"/>
          <a:stretch/>
        </p:blipFill>
        <p:spPr>
          <a:xfrm>
            <a:off x="11482297" y="248343"/>
            <a:ext cx="481508" cy="381637"/>
          </a:xfrm>
          <a:prstGeom prst="rect">
            <a:avLst/>
          </a:prstGeom>
        </p:spPr>
      </p:pic>
      <p:sp>
        <p:nvSpPr>
          <p:cNvPr id="2" name="Title 1">
            <a:extLst>
              <a:ext uri="{FF2B5EF4-FFF2-40B4-BE49-F238E27FC236}">
                <a16:creationId xmlns:a16="http://schemas.microsoft.com/office/drawing/2014/main" id="{8F6B5F3F-0DD2-F249-A26D-E1A3C06DEAEC}"/>
              </a:ext>
            </a:extLst>
          </p:cNvPr>
          <p:cNvSpPr>
            <a:spLocks noGrp="1"/>
          </p:cNvSpPr>
          <p:nvPr>
            <p:ph type="title"/>
          </p:nvPr>
        </p:nvSpPr>
        <p:spPr>
          <a:xfrm>
            <a:off x="838200" y="365125"/>
            <a:ext cx="10515600" cy="1325563"/>
          </a:xfrm>
          <a:prstGeom prst="rect">
            <a:avLst/>
          </a:prstGeom>
        </p:spPr>
        <p:txBody>
          <a:bodyPr/>
          <a:lstStyle>
            <a:lvl1pPr>
              <a:defRPr>
                <a:solidFill>
                  <a:srgbClr val="6366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883303FA-261F-4F4B-9125-8830199B2265}"/>
              </a:ext>
            </a:extLst>
          </p:cNvPr>
          <p:cNvSpPr>
            <a:spLocks noGrp="1"/>
          </p:cNvSpPr>
          <p:nvPr>
            <p:ph idx="1"/>
          </p:nvPr>
        </p:nvSpPr>
        <p:spPr>
          <a:xfrm>
            <a:off x="838200" y="1825625"/>
            <a:ext cx="10515600" cy="4351338"/>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3" name="Picture 12">
            <a:extLst>
              <a:ext uri="{FF2B5EF4-FFF2-40B4-BE49-F238E27FC236}">
                <a16:creationId xmlns:a16="http://schemas.microsoft.com/office/drawing/2014/main" id="{E5A2432E-1807-974E-9113-2F51B307B57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4" name="Picture 13">
            <a:extLst>
              <a:ext uri="{FF2B5EF4-FFF2-40B4-BE49-F238E27FC236}">
                <a16:creationId xmlns:a16="http://schemas.microsoft.com/office/drawing/2014/main" id="{2D291070-41DF-8043-BFF5-BD113ADBCC2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155814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LNR Content Gre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C05891-CF46-8D4B-B855-3C557C69E722}"/>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2" name="Title 1">
            <a:extLst>
              <a:ext uri="{FF2B5EF4-FFF2-40B4-BE49-F238E27FC236}">
                <a16:creationId xmlns:a16="http://schemas.microsoft.com/office/drawing/2014/main" id="{8F6B5F3F-0DD2-F249-A26D-E1A3C06DEAEC}"/>
              </a:ext>
            </a:extLst>
          </p:cNvPr>
          <p:cNvSpPr>
            <a:spLocks noGrp="1"/>
          </p:cNvSpPr>
          <p:nvPr>
            <p:ph type="title"/>
          </p:nvPr>
        </p:nvSpPr>
        <p:spPr>
          <a:xfrm>
            <a:off x="838200" y="365125"/>
            <a:ext cx="10515600" cy="132556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883303FA-261F-4F4B-9125-8830199B2265}"/>
              </a:ext>
            </a:extLst>
          </p:cNvPr>
          <p:cNvSpPr>
            <a:spLocks noGrp="1"/>
          </p:cNvSpPr>
          <p:nvPr>
            <p:ph idx="1"/>
          </p:nvPr>
        </p:nvSpPr>
        <p:spPr>
          <a:xfrm>
            <a:off x="838200" y="1825625"/>
            <a:ext cx="10515600" cy="435133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A picture containing clock, drawing&#10;&#10;Description automatically generated">
            <a:extLst>
              <a:ext uri="{FF2B5EF4-FFF2-40B4-BE49-F238E27FC236}">
                <a16:creationId xmlns:a16="http://schemas.microsoft.com/office/drawing/2014/main" id="{ED15018E-BCAE-034F-B03B-243E3C643B9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13" name="Picture 12">
            <a:extLst>
              <a:ext uri="{FF2B5EF4-FFF2-40B4-BE49-F238E27FC236}">
                <a16:creationId xmlns:a16="http://schemas.microsoft.com/office/drawing/2014/main" id="{E5A2432E-1807-974E-9113-2F51B307B57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4" name="Picture 13">
            <a:extLst>
              <a:ext uri="{FF2B5EF4-FFF2-40B4-BE49-F238E27FC236}">
                <a16:creationId xmlns:a16="http://schemas.microsoft.com/office/drawing/2014/main" id="{2D291070-41DF-8043-BFF5-BD113ADBCC2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1880933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LNR Divi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511FBA6-A457-E14D-9323-7F80CD8FBDE1}"/>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EEFCBA8-B2AC-6144-8627-8369FFCF4DF0}"/>
              </a:ext>
            </a:extLst>
          </p:cNvPr>
          <p:cNvSpPr>
            <a:spLocks noGrp="1"/>
          </p:cNvSpPr>
          <p:nvPr>
            <p:ph type="title"/>
          </p:nvPr>
        </p:nvSpPr>
        <p:spPr>
          <a:xfrm>
            <a:off x="831850" y="1106488"/>
            <a:ext cx="10515600" cy="2852737"/>
          </a:xfrm>
          <a:prstGeom prst="rect">
            <a:avLst/>
          </a:prstGeom>
        </p:spPr>
        <p:txBody>
          <a:bodyPr anchor="b"/>
          <a:lstStyle>
            <a:lvl1pPr>
              <a:defRPr sz="600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D015CB69-B798-5849-9ADB-22B1BD9C7AA0}"/>
              </a:ext>
            </a:extLst>
          </p:cNvPr>
          <p:cNvSpPr>
            <a:spLocks noGrp="1"/>
          </p:cNvSpPr>
          <p:nvPr>
            <p:ph type="body" idx="1"/>
          </p:nvPr>
        </p:nvSpPr>
        <p:spPr>
          <a:xfrm>
            <a:off x="831850" y="3986213"/>
            <a:ext cx="10515600" cy="1500187"/>
          </a:xfrm>
          <a:prstGeom prst="rect">
            <a:avLst/>
          </a:prstGeom>
        </p:spPr>
        <p:txBody>
          <a:bodyPr/>
          <a:lstStyle>
            <a:lvl1pPr marL="0" indent="0">
              <a:buNone/>
              <a:defRPr sz="24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9" name="Picture 8" descr="A picture containing clock, drawing&#10;&#10;Description automatically generated">
            <a:extLst>
              <a:ext uri="{FF2B5EF4-FFF2-40B4-BE49-F238E27FC236}">
                <a16:creationId xmlns:a16="http://schemas.microsoft.com/office/drawing/2014/main" id="{903D3E46-0DC2-6746-8BE6-8D9E6D61AD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10" name="Picture 9">
            <a:extLst>
              <a:ext uri="{FF2B5EF4-FFF2-40B4-BE49-F238E27FC236}">
                <a16:creationId xmlns:a16="http://schemas.microsoft.com/office/drawing/2014/main" id="{3800777F-5C6C-1D48-B33F-E563E71CCB5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1" name="Picture 10">
            <a:extLst>
              <a:ext uri="{FF2B5EF4-FFF2-40B4-BE49-F238E27FC236}">
                <a16:creationId xmlns:a16="http://schemas.microsoft.com/office/drawing/2014/main" id="{8B3629DF-A44D-724F-8EEC-C9405968DEF0}"/>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414653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LNR Content 2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7373-C8FE-0341-B9D0-EABF1DB69F7C}"/>
              </a:ext>
            </a:extLst>
          </p:cNvPr>
          <p:cNvSpPr>
            <a:spLocks noGrp="1"/>
          </p:cNvSpPr>
          <p:nvPr>
            <p:ph type="title"/>
          </p:nvPr>
        </p:nvSpPr>
        <p:spPr>
          <a:xfrm>
            <a:off x="838200" y="365125"/>
            <a:ext cx="10515600" cy="1325563"/>
          </a:xfrm>
          <a:prstGeom prst="rect">
            <a:avLst/>
          </a:prstGeom>
        </p:spPr>
        <p:txBody>
          <a:bodyPr/>
          <a:lstStyle>
            <a:lvl1pPr>
              <a:defRPr>
                <a:solidFill>
                  <a:srgbClr val="6366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7D9CE528-2384-6849-9356-7692631B4E54}"/>
              </a:ext>
            </a:extLst>
          </p:cNvPr>
          <p:cNvSpPr>
            <a:spLocks noGrp="1"/>
          </p:cNvSpPr>
          <p:nvPr>
            <p:ph sz="half" idx="1"/>
          </p:nvPr>
        </p:nvSpPr>
        <p:spPr>
          <a:xfrm>
            <a:off x="838200" y="1825625"/>
            <a:ext cx="5181600" cy="4351338"/>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42C962C-55F7-2849-A820-B29B6848BD97}"/>
              </a:ext>
            </a:extLst>
          </p:cNvPr>
          <p:cNvSpPr>
            <a:spLocks noGrp="1"/>
          </p:cNvSpPr>
          <p:nvPr>
            <p:ph sz="half" idx="2"/>
          </p:nvPr>
        </p:nvSpPr>
        <p:spPr>
          <a:xfrm>
            <a:off x="6172200" y="1825625"/>
            <a:ext cx="5181600" cy="4351338"/>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52D5DF2-48E9-984E-830A-C192135CFC63}"/>
              </a:ext>
            </a:extLst>
          </p:cNvPr>
          <p:cNvSpPr>
            <a:spLocks noGrp="1"/>
          </p:cNvSpPr>
          <p:nvPr>
            <p:ph type="dt" sz="half" idx="10"/>
          </p:nvPr>
        </p:nvSpPr>
        <p:spPr>
          <a:xfrm>
            <a:off x="838200" y="6356350"/>
            <a:ext cx="2743200" cy="365125"/>
          </a:xfrm>
          <a:prstGeom prst="rect">
            <a:avLst/>
          </a:prstGeom>
        </p:spPr>
        <p:txBody>
          <a:bodyPr/>
          <a:lstStyle/>
          <a:p>
            <a:fld id="{00E40FD5-E2AE-A346-A6B2-79F75B15B42A}" type="datetimeFigureOut">
              <a:rPr lang="en-US" smtClean="0"/>
              <a:t>3/8/2022</a:t>
            </a:fld>
            <a:endParaRPr lang="en-US"/>
          </a:p>
        </p:txBody>
      </p:sp>
      <p:sp>
        <p:nvSpPr>
          <p:cNvPr id="7" name="Slide Number Placeholder 6">
            <a:extLst>
              <a:ext uri="{FF2B5EF4-FFF2-40B4-BE49-F238E27FC236}">
                <a16:creationId xmlns:a16="http://schemas.microsoft.com/office/drawing/2014/main" id="{372FB5E3-101A-1C4C-B173-A98DFE29DBBD}"/>
              </a:ext>
            </a:extLst>
          </p:cNvPr>
          <p:cNvSpPr>
            <a:spLocks noGrp="1"/>
          </p:cNvSpPr>
          <p:nvPr>
            <p:ph type="sldNum" sz="quarter" idx="12"/>
          </p:nvPr>
        </p:nvSpPr>
        <p:spPr>
          <a:xfrm>
            <a:off x="8610600" y="6356350"/>
            <a:ext cx="2743200" cy="365125"/>
          </a:xfrm>
          <a:prstGeom prst="rect">
            <a:avLst/>
          </a:prstGeom>
        </p:spPr>
        <p:txBody>
          <a:bodyPr/>
          <a:lstStyle/>
          <a:p>
            <a:fld id="{8851CD84-6B62-F949-87F5-E58FD511CF72}" type="slidenum">
              <a:rPr lang="en-US" smtClean="0"/>
              <a:t>‹#›</a:t>
            </a:fld>
            <a:endParaRPr lang="en-US"/>
          </a:p>
        </p:txBody>
      </p:sp>
      <p:pic>
        <p:nvPicPr>
          <p:cNvPr id="10" name="Picture 9">
            <a:extLst>
              <a:ext uri="{FF2B5EF4-FFF2-40B4-BE49-F238E27FC236}">
                <a16:creationId xmlns:a16="http://schemas.microsoft.com/office/drawing/2014/main" id="{D26DD8A2-D091-FC4C-9307-71D4C3D2ED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1" name="Picture 10">
            <a:extLst>
              <a:ext uri="{FF2B5EF4-FFF2-40B4-BE49-F238E27FC236}">
                <a16:creationId xmlns:a16="http://schemas.microsoft.com/office/drawing/2014/main" id="{A8A97C40-A8DB-4347-91F3-CDCA200BD8C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pic>
        <p:nvPicPr>
          <p:cNvPr id="12" name="Picture 11" descr="A picture containing clock, meter&#10;&#10;Description automatically generated">
            <a:extLst>
              <a:ext uri="{FF2B5EF4-FFF2-40B4-BE49-F238E27FC236}">
                <a16:creationId xmlns:a16="http://schemas.microsoft.com/office/drawing/2014/main" id="{EFA85DCE-6B6D-4E9F-84C1-9BB1E19A0C3D}"/>
              </a:ext>
            </a:extLst>
          </p:cNvPr>
          <p:cNvPicPr>
            <a:picLocks noChangeAspect="1"/>
          </p:cNvPicPr>
          <p:nvPr userDrawn="1"/>
        </p:nvPicPr>
        <p:blipFill rotWithShape="1">
          <a:blip r:embed="rId4"/>
          <a:srcRect l="18359" r="52804"/>
          <a:stretch/>
        </p:blipFill>
        <p:spPr>
          <a:xfrm>
            <a:off x="11471664" y="248343"/>
            <a:ext cx="481508" cy="381637"/>
          </a:xfrm>
          <a:prstGeom prst="rect">
            <a:avLst/>
          </a:prstGeom>
        </p:spPr>
      </p:pic>
    </p:spTree>
    <p:extLst>
      <p:ext uri="{BB962C8B-B14F-4D97-AF65-F5344CB8AC3E}">
        <p14:creationId xmlns:p14="http://schemas.microsoft.com/office/powerpoint/2010/main" val="53811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LNR Content 2 Gre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9B8501-E306-6A4D-B1B0-5CDA467BD7FA}"/>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22A7373-C8FE-0341-B9D0-EABF1DB69F7C}"/>
              </a:ext>
            </a:extLst>
          </p:cNvPr>
          <p:cNvSpPr>
            <a:spLocks noGrp="1"/>
          </p:cNvSpPr>
          <p:nvPr>
            <p:ph type="title"/>
          </p:nvPr>
        </p:nvSpPr>
        <p:spPr>
          <a:xfrm>
            <a:off x="838200" y="365125"/>
            <a:ext cx="10515600" cy="1325563"/>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7D9CE528-2384-6849-9356-7692631B4E54}"/>
              </a:ext>
            </a:extLst>
          </p:cNvPr>
          <p:cNvSpPr>
            <a:spLocks noGrp="1"/>
          </p:cNvSpPr>
          <p:nvPr>
            <p:ph sz="half" idx="1"/>
          </p:nvPr>
        </p:nvSpPr>
        <p:spPr>
          <a:xfrm>
            <a:off x="838200" y="1825625"/>
            <a:ext cx="5181600" cy="435133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442C962C-55F7-2849-A820-B29B6848BD97}"/>
              </a:ext>
            </a:extLst>
          </p:cNvPr>
          <p:cNvSpPr>
            <a:spLocks noGrp="1"/>
          </p:cNvSpPr>
          <p:nvPr>
            <p:ph sz="half" idx="2"/>
          </p:nvPr>
        </p:nvSpPr>
        <p:spPr>
          <a:xfrm>
            <a:off x="6172200" y="1825625"/>
            <a:ext cx="5181600" cy="435133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B52D5DF2-48E9-984E-830A-C192135CFC63}"/>
              </a:ext>
            </a:extLst>
          </p:cNvPr>
          <p:cNvSpPr>
            <a:spLocks noGrp="1"/>
          </p:cNvSpPr>
          <p:nvPr>
            <p:ph type="dt" sz="half" idx="10"/>
          </p:nvPr>
        </p:nvSpPr>
        <p:spPr>
          <a:xfrm>
            <a:off x="838200" y="6356350"/>
            <a:ext cx="2743200" cy="365125"/>
          </a:xfrm>
          <a:prstGeom prst="rect">
            <a:avLst/>
          </a:prstGeom>
        </p:spPr>
        <p:txBody>
          <a:bodyPr/>
          <a:lstStyle/>
          <a:p>
            <a:fld id="{00E40FD5-E2AE-A346-A6B2-79F75B15B42A}" type="datetimeFigureOut">
              <a:rPr lang="en-US" smtClean="0"/>
              <a:t>3/8/2022</a:t>
            </a:fld>
            <a:endParaRPr lang="en-US"/>
          </a:p>
        </p:txBody>
      </p:sp>
      <p:sp>
        <p:nvSpPr>
          <p:cNvPr id="7" name="Slide Number Placeholder 6">
            <a:extLst>
              <a:ext uri="{FF2B5EF4-FFF2-40B4-BE49-F238E27FC236}">
                <a16:creationId xmlns:a16="http://schemas.microsoft.com/office/drawing/2014/main" id="{372FB5E3-101A-1C4C-B173-A98DFE29DBBD}"/>
              </a:ext>
            </a:extLst>
          </p:cNvPr>
          <p:cNvSpPr>
            <a:spLocks noGrp="1"/>
          </p:cNvSpPr>
          <p:nvPr>
            <p:ph type="sldNum" sz="quarter" idx="12"/>
          </p:nvPr>
        </p:nvSpPr>
        <p:spPr>
          <a:xfrm>
            <a:off x="8610600" y="6356350"/>
            <a:ext cx="2743200" cy="365125"/>
          </a:xfrm>
          <a:prstGeom prst="rect">
            <a:avLst/>
          </a:prstGeom>
        </p:spPr>
        <p:txBody>
          <a:bodyPr/>
          <a:lstStyle/>
          <a:p>
            <a:fld id="{8851CD84-6B62-F949-87F5-E58FD511CF72}" type="slidenum">
              <a:rPr lang="en-US" smtClean="0"/>
              <a:t>‹#›</a:t>
            </a:fld>
            <a:endParaRPr lang="en-US"/>
          </a:p>
        </p:txBody>
      </p:sp>
      <p:pic>
        <p:nvPicPr>
          <p:cNvPr id="9" name="Picture 8" descr="A picture containing clock, drawing&#10;&#10;Description automatically generated">
            <a:extLst>
              <a:ext uri="{FF2B5EF4-FFF2-40B4-BE49-F238E27FC236}">
                <a16:creationId xmlns:a16="http://schemas.microsoft.com/office/drawing/2014/main" id="{507E3577-5785-1644-B751-BDD19BB3AF8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10" name="Picture 9">
            <a:extLst>
              <a:ext uri="{FF2B5EF4-FFF2-40B4-BE49-F238E27FC236}">
                <a16:creationId xmlns:a16="http://schemas.microsoft.com/office/drawing/2014/main" id="{D26DD8A2-D091-FC4C-9307-71D4C3D2ED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1" name="Picture 10">
            <a:extLst>
              <a:ext uri="{FF2B5EF4-FFF2-40B4-BE49-F238E27FC236}">
                <a16:creationId xmlns:a16="http://schemas.microsoft.com/office/drawing/2014/main" id="{A8A97C40-A8DB-4347-91F3-CDCA200BD8CB}"/>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17572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LNR Content 3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FB9D-989A-D840-80F6-EE080498AD1F}"/>
              </a:ext>
            </a:extLst>
          </p:cNvPr>
          <p:cNvSpPr>
            <a:spLocks noGrp="1"/>
          </p:cNvSpPr>
          <p:nvPr>
            <p:ph type="title"/>
          </p:nvPr>
        </p:nvSpPr>
        <p:spPr>
          <a:xfrm>
            <a:off x="839788" y="457200"/>
            <a:ext cx="3932237" cy="1600200"/>
          </a:xfrm>
          <a:prstGeom prst="rect">
            <a:avLst/>
          </a:prstGeom>
        </p:spPr>
        <p:txBody>
          <a:bodyPr anchor="b"/>
          <a:lstStyle>
            <a:lvl1pPr>
              <a:defRPr sz="3200">
                <a:solidFill>
                  <a:srgbClr val="6366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D170A3F-D1F2-FF40-8E42-AF63003EF551}"/>
              </a:ext>
            </a:extLst>
          </p:cNvPr>
          <p:cNvSpPr>
            <a:spLocks noGrp="1"/>
          </p:cNvSpPr>
          <p:nvPr>
            <p:ph idx="1"/>
          </p:nvPr>
        </p:nvSpPr>
        <p:spPr>
          <a:xfrm>
            <a:off x="5183188" y="987425"/>
            <a:ext cx="6172200" cy="4873625"/>
          </a:xfrm>
          <a:prstGeom prst="rect">
            <a:avLst/>
          </a:prstGeom>
        </p:spPr>
        <p:txBody>
          <a:bodyPr/>
          <a:lstStyle>
            <a:lvl1pPr>
              <a:defRPr sz="3200">
                <a:solidFill>
                  <a:schemeClr val="tx1">
                    <a:lumMod val="65000"/>
                    <a:lumOff val="35000"/>
                  </a:schemeClr>
                </a:solidFill>
              </a:defRPr>
            </a:lvl1pPr>
            <a:lvl2pPr>
              <a:defRPr sz="2800">
                <a:solidFill>
                  <a:schemeClr val="tx1">
                    <a:lumMod val="65000"/>
                    <a:lumOff val="35000"/>
                  </a:schemeClr>
                </a:solidFill>
              </a:defRPr>
            </a:lvl2pPr>
            <a:lvl3pPr>
              <a:defRPr sz="24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8080A62B-B822-C540-A8AF-BBEF6721641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1" name="Picture 10">
            <a:extLst>
              <a:ext uri="{FF2B5EF4-FFF2-40B4-BE49-F238E27FC236}">
                <a16:creationId xmlns:a16="http://schemas.microsoft.com/office/drawing/2014/main" id="{D95D56AA-BE4C-6A40-B17F-F7DDE05C99A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3" name="Picture 12" descr="A picture containing clock, meter&#10;&#10;Description automatically generated">
            <a:extLst>
              <a:ext uri="{FF2B5EF4-FFF2-40B4-BE49-F238E27FC236}">
                <a16:creationId xmlns:a16="http://schemas.microsoft.com/office/drawing/2014/main" id="{E5E0DEAA-687A-4167-990C-216A8DBCFF39}"/>
              </a:ext>
            </a:extLst>
          </p:cNvPr>
          <p:cNvPicPr>
            <a:picLocks noChangeAspect="1"/>
          </p:cNvPicPr>
          <p:nvPr userDrawn="1"/>
        </p:nvPicPr>
        <p:blipFill rotWithShape="1">
          <a:blip r:embed="rId3"/>
          <a:srcRect l="18359" r="52804"/>
          <a:stretch/>
        </p:blipFill>
        <p:spPr>
          <a:xfrm>
            <a:off x="11471664" y="248343"/>
            <a:ext cx="481508" cy="381637"/>
          </a:xfrm>
          <a:prstGeom prst="rect">
            <a:avLst/>
          </a:prstGeom>
        </p:spPr>
      </p:pic>
    </p:spTree>
    <p:extLst>
      <p:ext uri="{BB962C8B-B14F-4D97-AF65-F5344CB8AC3E}">
        <p14:creationId xmlns:p14="http://schemas.microsoft.com/office/powerpoint/2010/main" val="332496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LNR Content 3 Gree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81F125-A06B-AE43-8D15-7BECC92520BC}"/>
              </a:ext>
            </a:extLst>
          </p:cNvPr>
          <p:cNvSpPr>
            <a:spLocks noChangeAspect="1"/>
          </p:cNvSpPr>
          <p:nvPr userDrawn="1"/>
        </p:nvSpPr>
        <p:spPr>
          <a:xfrm>
            <a:off x="0" y="0"/>
            <a:ext cx="12192000" cy="6858000"/>
          </a:xfrm>
          <a:prstGeom prst="rect">
            <a:avLst/>
          </a:prstGeom>
          <a:solidFill>
            <a:srgbClr val="004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C80AFB9D-989A-D840-80F6-EE080498AD1F}"/>
              </a:ext>
            </a:extLst>
          </p:cNvPr>
          <p:cNvSpPr>
            <a:spLocks noGrp="1"/>
          </p:cNvSpPr>
          <p:nvPr>
            <p:ph type="title"/>
          </p:nvPr>
        </p:nvSpPr>
        <p:spPr>
          <a:xfrm>
            <a:off x="839788" y="457200"/>
            <a:ext cx="3932237" cy="1600200"/>
          </a:xfrm>
          <a:prstGeom prst="rect">
            <a:avLst/>
          </a:prstGeom>
        </p:spPr>
        <p:txBody>
          <a:bodyPr anchor="b"/>
          <a:lstStyle>
            <a:lvl1pPr>
              <a:defRPr sz="320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D170A3F-D1F2-FF40-8E42-AF63003EF551}"/>
              </a:ext>
            </a:extLst>
          </p:cNvPr>
          <p:cNvSpPr>
            <a:spLocks noGrp="1"/>
          </p:cNvSpPr>
          <p:nvPr>
            <p:ph idx="1"/>
          </p:nvPr>
        </p:nvSpPr>
        <p:spPr>
          <a:xfrm>
            <a:off x="5183188" y="987425"/>
            <a:ext cx="6172200" cy="4873625"/>
          </a:xfrm>
          <a:prstGeom prst="rect">
            <a:avLst/>
          </a:prstGeom>
        </p:spPr>
        <p:txBody>
          <a:bodyPr/>
          <a:lstStyle>
            <a:lvl1pPr>
              <a:defRPr sz="3200">
                <a:solidFill>
                  <a:schemeClr val="bg1"/>
                </a:solidFill>
                <a:latin typeface="Arial" panose="020B0604020202020204" pitchFamily="34" charset="0"/>
                <a:cs typeface="Arial" panose="020B0604020202020204" pitchFamily="34" charset="0"/>
              </a:defRPr>
            </a:lvl1pPr>
            <a:lvl2pPr>
              <a:defRPr sz="2800">
                <a:solidFill>
                  <a:schemeClr val="bg1"/>
                </a:solidFill>
                <a:latin typeface="Arial" panose="020B0604020202020204" pitchFamily="34" charset="0"/>
                <a:cs typeface="Arial" panose="020B0604020202020204" pitchFamily="34" charset="0"/>
              </a:defRPr>
            </a:lvl2pPr>
            <a:lvl3pPr>
              <a:defRPr sz="2400">
                <a:solidFill>
                  <a:schemeClr val="bg1"/>
                </a:solidFill>
                <a:latin typeface="Arial" panose="020B0604020202020204" pitchFamily="34" charset="0"/>
                <a:cs typeface="Arial" panose="020B0604020202020204" pitchFamily="34" charset="0"/>
              </a:defRPr>
            </a:lvl3pPr>
            <a:lvl4pPr>
              <a:defRPr sz="2000">
                <a:solidFill>
                  <a:schemeClr val="bg1"/>
                </a:solidFill>
                <a:latin typeface="Arial" panose="020B0604020202020204" pitchFamily="34" charset="0"/>
                <a:cs typeface="Arial" panose="020B0604020202020204" pitchFamily="34" charset="0"/>
              </a:defRPr>
            </a:lvl4pPr>
            <a:lvl5pPr>
              <a:defRPr sz="2000">
                <a:solidFill>
                  <a:schemeClr val="bg1"/>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8080A62B-B822-C540-A8AF-BBEF6721641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0" name="Picture 9" descr="A picture containing clock, drawing&#10;&#10;Description automatically generated">
            <a:extLst>
              <a:ext uri="{FF2B5EF4-FFF2-40B4-BE49-F238E27FC236}">
                <a16:creationId xmlns:a16="http://schemas.microsoft.com/office/drawing/2014/main" id="{B459C726-4D2D-9F41-85CB-970BEE248A1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11" name="Picture 10">
            <a:extLst>
              <a:ext uri="{FF2B5EF4-FFF2-40B4-BE49-F238E27FC236}">
                <a16:creationId xmlns:a16="http://schemas.microsoft.com/office/drawing/2014/main" id="{D95D56AA-BE4C-6A40-B17F-F7DDE05C99A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12" name="Picture 11">
            <a:extLst>
              <a:ext uri="{FF2B5EF4-FFF2-40B4-BE49-F238E27FC236}">
                <a16:creationId xmlns:a16="http://schemas.microsoft.com/office/drawing/2014/main" id="{4FDCE4B6-E868-1E42-9088-016A25DB69B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Tree>
    <p:extLst>
      <p:ext uri="{BB962C8B-B14F-4D97-AF65-F5344CB8AC3E}">
        <p14:creationId xmlns:p14="http://schemas.microsoft.com/office/powerpoint/2010/main" val="233028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picture containing clock, drawing&#10;&#10;Description automatically generated">
            <a:extLst>
              <a:ext uri="{FF2B5EF4-FFF2-40B4-BE49-F238E27FC236}">
                <a16:creationId xmlns:a16="http://schemas.microsoft.com/office/drawing/2014/main" id="{762FC422-C4F8-4E17-A00F-6924FC33E08A}"/>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r="61375"/>
          <a:stretch/>
        </p:blipFill>
        <p:spPr>
          <a:xfrm>
            <a:off x="11424380" y="256478"/>
            <a:ext cx="463566" cy="400055"/>
          </a:xfrm>
          <a:prstGeom prst="rect">
            <a:avLst/>
          </a:prstGeom>
        </p:spPr>
      </p:pic>
      <p:pic>
        <p:nvPicPr>
          <p:cNvPr id="8" name="Picture 7">
            <a:extLst>
              <a:ext uri="{FF2B5EF4-FFF2-40B4-BE49-F238E27FC236}">
                <a16:creationId xmlns:a16="http://schemas.microsoft.com/office/drawing/2014/main" id="{DD799DAF-4DB8-4E33-905B-162F36340D61}"/>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65845" r="72303" b="1"/>
          <a:stretch/>
        </p:blipFill>
        <p:spPr>
          <a:xfrm flipH="1">
            <a:off x="0" y="0"/>
            <a:ext cx="2529706" cy="2342356"/>
          </a:xfrm>
          <a:prstGeom prst="rect">
            <a:avLst/>
          </a:prstGeom>
        </p:spPr>
      </p:pic>
      <p:pic>
        <p:nvPicPr>
          <p:cNvPr id="9" name="Picture 8">
            <a:extLst>
              <a:ext uri="{FF2B5EF4-FFF2-40B4-BE49-F238E27FC236}">
                <a16:creationId xmlns:a16="http://schemas.microsoft.com/office/drawing/2014/main" id="{2A91C044-8F69-421D-A386-389168DF3079}"/>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b="84442"/>
          <a:stretch/>
        </p:blipFill>
        <p:spPr>
          <a:xfrm>
            <a:off x="2292891" y="6193631"/>
            <a:ext cx="7606214" cy="664369"/>
          </a:xfrm>
          <a:prstGeom prst="rect">
            <a:avLst/>
          </a:prstGeom>
        </p:spPr>
      </p:pic>
      <p:sp>
        <p:nvSpPr>
          <p:cNvPr id="12" name="Title Placeholder 1">
            <a:extLst>
              <a:ext uri="{FF2B5EF4-FFF2-40B4-BE49-F238E27FC236}">
                <a16:creationId xmlns:a16="http://schemas.microsoft.com/office/drawing/2014/main" id="{A6AE38A5-9F1A-F940-969D-F80BAEDF0B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3" name="Text Placeholder 2">
            <a:extLst>
              <a:ext uri="{FF2B5EF4-FFF2-40B4-BE49-F238E27FC236}">
                <a16:creationId xmlns:a16="http://schemas.microsoft.com/office/drawing/2014/main" id="{00242BB4-180C-604F-9EE4-4AFC089778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65101846"/>
      </p:ext>
    </p:extLst>
  </p:cSld>
  <p:clrMap bg1="lt1" tx1="dk1" bg2="lt2" tx2="dk2" accent1="accent1" accent2="accent2" accent3="accent3" accent4="accent4" accent5="accent5" accent6="accent6" hlink="hlink" folHlink="folHlink"/>
  <p:sldLayoutIdLst>
    <p:sldLayoutId id="2147483737" r:id="rId1"/>
    <p:sldLayoutId id="2147483748" r:id="rId2"/>
    <p:sldLayoutId id="2147483744" r:id="rId3"/>
    <p:sldLayoutId id="2147483738" r:id="rId4"/>
    <p:sldLayoutId id="2147483739" r:id="rId5"/>
    <p:sldLayoutId id="2147483745" r:id="rId6"/>
    <p:sldLayoutId id="2147483740" r:id="rId7"/>
    <p:sldLayoutId id="2147483746" r:id="rId8"/>
    <p:sldLayoutId id="2147483742" r:id="rId9"/>
    <p:sldLayoutId id="2147483747" r:id="rId10"/>
    <p:sldLayoutId id="2147483743" r:id="rId11"/>
  </p:sldLayoutIdLst>
  <p:txStyles>
    <p:titleStyle>
      <a:lvl1pPr algn="l" defTabSz="914400" rtl="0" eaLnBrk="1" latinLnBrk="0" hangingPunct="1">
        <a:lnSpc>
          <a:spcPct val="90000"/>
        </a:lnSpc>
        <a:spcBef>
          <a:spcPct val="0"/>
        </a:spcBef>
        <a:buNone/>
        <a:defRPr lang="en-GB" sz="4400" b="1" i="0" kern="1200" dirty="0">
          <a:solidFill>
            <a:schemeClr val="tx1">
              <a:lumMod val="65000"/>
              <a:lumOff val="35000"/>
            </a:schemeClr>
          </a:solidFill>
          <a:latin typeface="Arial" panose="020B0604020202020204" pitchFamily="34" charset="0"/>
          <a:ea typeface="Source Sans Pro Black" panose="020B0503030403020204"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BF6F"/>
        </a:buClr>
        <a:buFont typeface="Arial" panose="020B0604020202020204" pitchFamily="34" charset="0"/>
        <a:buChar char="•"/>
        <a:defRPr sz="2800" b="0" i="0" kern="120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1pPr>
      <a:lvl2pPr marL="685800" indent="-228600" algn="l" defTabSz="914400" rtl="0" eaLnBrk="1" latinLnBrk="0" hangingPunct="1">
        <a:lnSpc>
          <a:spcPct val="90000"/>
        </a:lnSpc>
        <a:spcBef>
          <a:spcPts val="500"/>
        </a:spcBef>
        <a:buClr>
          <a:srgbClr val="00BF6F"/>
        </a:buClr>
        <a:buFont typeface="Arial" panose="020B0604020202020204" pitchFamily="34" charset="0"/>
        <a:buChar char="•"/>
        <a:defRPr sz="2400" b="0" i="0" kern="120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2pPr>
      <a:lvl3pPr marL="1143000" indent="-228600" algn="l" defTabSz="914400" rtl="0" eaLnBrk="1" latinLnBrk="0" hangingPunct="1">
        <a:lnSpc>
          <a:spcPct val="90000"/>
        </a:lnSpc>
        <a:spcBef>
          <a:spcPts val="500"/>
        </a:spcBef>
        <a:buClr>
          <a:srgbClr val="00BF6F"/>
        </a:buClr>
        <a:buFont typeface="Arial" panose="020B0604020202020204" pitchFamily="34" charset="0"/>
        <a:buChar char="•"/>
        <a:defRPr sz="2000" b="0" i="0" kern="120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3pPr>
      <a:lvl4pPr marL="1600200" indent="-228600" algn="l" defTabSz="914400" rtl="0" eaLnBrk="1" latinLnBrk="0" hangingPunct="1">
        <a:lnSpc>
          <a:spcPct val="90000"/>
        </a:lnSpc>
        <a:spcBef>
          <a:spcPts val="500"/>
        </a:spcBef>
        <a:buClr>
          <a:srgbClr val="00BF6F"/>
        </a:buClr>
        <a:buFont typeface="Arial" panose="020B0604020202020204" pitchFamily="34" charset="0"/>
        <a:buChar char="•"/>
        <a:defRPr sz="1800" b="0" i="0" kern="120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4pPr>
      <a:lvl5pPr marL="2057400" indent="-228600" algn="l" defTabSz="914400" rtl="0" eaLnBrk="1" latinLnBrk="0" hangingPunct="1">
        <a:lnSpc>
          <a:spcPct val="90000"/>
        </a:lnSpc>
        <a:spcBef>
          <a:spcPts val="500"/>
        </a:spcBef>
        <a:buClr>
          <a:srgbClr val="00BF6F"/>
        </a:buClr>
        <a:buFont typeface="Arial" panose="020B0604020202020204" pitchFamily="34" charset="0"/>
        <a:buChar char="•"/>
        <a:defRPr sz="1800" b="0" i="0" kern="1200">
          <a:solidFill>
            <a:schemeClr val="tx1">
              <a:lumMod val="65000"/>
              <a:lumOff val="35000"/>
            </a:schemeClr>
          </a:solidFill>
          <a:latin typeface="Arial" panose="020B0604020202020204" pitchFamily="34" charset="0"/>
          <a:ea typeface="Source Sans Pro" panose="020B0503030403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0DA7E2-AC90-49EF-A872-2031AC20CFCF}"/>
              </a:ext>
            </a:extLst>
          </p:cNvPr>
          <p:cNvSpPr/>
          <p:nvPr userDrawn="1"/>
        </p:nvSpPr>
        <p:spPr>
          <a:xfrm>
            <a:off x="0" y="0"/>
            <a:ext cx="12192000" cy="6858000"/>
          </a:xfrm>
          <a:prstGeom prst="rect">
            <a:avLst/>
          </a:prstGeom>
          <a:solidFill>
            <a:srgbClr val="FFEF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A close up of a logo&#10;&#10;Description automatically generated">
            <a:extLst>
              <a:ext uri="{FF2B5EF4-FFF2-40B4-BE49-F238E27FC236}">
                <a16:creationId xmlns:a16="http://schemas.microsoft.com/office/drawing/2014/main" id="{0F5F1B92-2F1B-43F5-9BF1-C41C0A506178}"/>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r="61418"/>
          <a:stretch/>
        </p:blipFill>
        <p:spPr>
          <a:xfrm>
            <a:off x="11518392" y="267163"/>
            <a:ext cx="387465" cy="380073"/>
          </a:xfrm>
          <a:prstGeom prst="rect">
            <a:avLst/>
          </a:prstGeom>
        </p:spPr>
      </p:pic>
      <p:sp>
        <p:nvSpPr>
          <p:cNvPr id="2" name="Title Placeholder 1">
            <a:extLst>
              <a:ext uri="{FF2B5EF4-FFF2-40B4-BE49-F238E27FC236}">
                <a16:creationId xmlns:a16="http://schemas.microsoft.com/office/drawing/2014/main" id="{6A35F92F-97C4-0C48-BED3-E1CF84CED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A582DBD-8796-F24B-8B19-773D0722F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7627616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50" r:id="rId3"/>
    <p:sldLayoutId id="2147483726" r:id="rId4"/>
    <p:sldLayoutId id="2147483727" r:id="rId5"/>
    <p:sldLayoutId id="2147483734" r:id="rId6"/>
    <p:sldLayoutId id="2147483735" r:id="rId7"/>
    <p:sldLayoutId id="2147483733" r:id="rId8"/>
    <p:sldLayoutId id="2147483728" r:id="rId9"/>
    <p:sldLayoutId id="2147483729" r:id="rId10"/>
    <p:sldLayoutId id="2147483730" r:id="rId11"/>
    <p:sldLayoutId id="2147483751" r:id="rId12"/>
    <p:sldLayoutId id="2147483731" r:id="rId13"/>
    <p:sldLayoutId id="2147483732" r:id="rId14"/>
  </p:sldLayoutIdLst>
  <p:txStyles>
    <p:titleStyle>
      <a:lvl1pPr algn="l" defTabSz="914400" rtl="0" eaLnBrk="1" latinLnBrk="0" hangingPunct="1">
        <a:lnSpc>
          <a:spcPct val="90000"/>
        </a:lnSpc>
        <a:spcBef>
          <a:spcPct val="0"/>
        </a:spcBef>
        <a:buNone/>
        <a:defRPr sz="4400" b="1" kern="1200">
          <a:solidFill>
            <a:schemeClr val="tx1">
              <a:lumMod val="65000"/>
              <a:lumOff val="3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FFA634"/>
        </a:buClr>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FFA634"/>
        </a:buClr>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FFA634"/>
        </a:buClr>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FFA634"/>
        </a:buClr>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FFA634"/>
        </a:buClr>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722A50-5312-4873-9073-EFDE069DDAE9}"/>
              </a:ext>
            </a:extLst>
          </p:cNvPr>
          <p:cNvSpPr>
            <a:spLocks noGrp="1"/>
          </p:cNvSpPr>
          <p:nvPr>
            <p:ph type="ctrTitle"/>
          </p:nvPr>
        </p:nvSpPr>
        <p:spPr>
          <a:xfrm>
            <a:off x="104553" y="1122363"/>
            <a:ext cx="11982893" cy="2387600"/>
          </a:xfrm>
        </p:spPr>
        <p:txBody>
          <a:bodyPr/>
          <a:lstStyle/>
          <a:p>
            <a:r>
              <a:rPr lang="en-GB" dirty="0"/>
              <a:t>Abbey Line Timetable Options</a:t>
            </a:r>
          </a:p>
        </p:txBody>
      </p:sp>
    </p:spTree>
    <p:extLst>
      <p:ext uri="{BB962C8B-B14F-4D97-AF65-F5344CB8AC3E}">
        <p14:creationId xmlns:p14="http://schemas.microsoft.com/office/powerpoint/2010/main" val="221481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noAutofit/>
          </a:bodyPr>
          <a:lstStyle/>
          <a:p>
            <a:r>
              <a:rPr lang="en-GB" sz="3600" dirty="0"/>
              <a:t>Southbound Watford Junction Connections</a:t>
            </a:r>
          </a:p>
        </p:txBody>
      </p:sp>
      <p:graphicFrame>
        <p:nvGraphicFramePr>
          <p:cNvPr id="2" name="Table 2">
            <a:extLst>
              <a:ext uri="{FF2B5EF4-FFF2-40B4-BE49-F238E27FC236}">
                <a16:creationId xmlns:a16="http://schemas.microsoft.com/office/drawing/2014/main" id="{5A482A56-0405-410F-A16E-C1341CE93824}"/>
              </a:ext>
            </a:extLst>
          </p:cNvPr>
          <p:cNvGraphicFramePr>
            <a:graphicFrameLocks noGrp="1"/>
          </p:cNvGraphicFramePr>
          <p:nvPr>
            <p:extLst>
              <p:ext uri="{D42A27DB-BD31-4B8C-83A1-F6EECF244321}">
                <p14:modId xmlns:p14="http://schemas.microsoft.com/office/powerpoint/2010/main" val="4076628750"/>
              </p:ext>
            </p:extLst>
          </p:nvPr>
        </p:nvGraphicFramePr>
        <p:xfrm>
          <a:off x="774700" y="1959760"/>
          <a:ext cx="10960101" cy="1828800"/>
        </p:xfrm>
        <a:graphic>
          <a:graphicData uri="http://schemas.openxmlformats.org/drawingml/2006/table">
            <a:tbl>
              <a:tblPr firstRow="1" bandRow="1">
                <a:tableStyleId>{5C22544A-7EE6-4342-B048-85BDC9FD1C3A}</a:tableStyleId>
              </a:tblPr>
              <a:tblGrid>
                <a:gridCol w="1970754">
                  <a:extLst>
                    <a:ext uri="{9D8B030D-6E8A-4147-A177-3AD203B41FA5}">
                      <a16:colId xmlns:a16="http://schemas.microsoft.com/office/drawing/2014/main" val="3628575352"/>
                    </a:ext>
                  </a:extLst>
                </a:gridCol>
                <a:gridCol w="5335980">
                  <a:extLst>
                    <a:ext uri="{9D8B030D-6E8A-4147-A177-3AD203B41FA5}">
                      <a16:colId xmlns:a16="http://schemas.microsoft.com/office/drawing/2014/main" val="2153045756"/>
                    </a:ext>
                  </a:extLst>
                </a:gridCol>
                <a:gridCol w="3653367">
                  <a:extLst>
                    <a:ext uri="{9D8B030D-6E8A-4147-A177-3AD203B41FA5}">
                      <a16:colId xmlns:a16="http://schemas.microsoft.com/office/drawing/2014/main" val="2662602291"/>
                    </a:ext>
                  </a:extLst>
                </a:gridCol>
              </a:tblGrid>
              <a:tr h="297568">
                <a:tc>
                  <a:txBody>
                    <a:bodyPr/>
                    <a:lstStyle/>
                    <a:p>
                      <a:r>
                        <a:rPr lang="en-GB" sz="1400" dirty="0"/>
                        <a:t>Arrival Time</a:t>
                      </a:r>
                    </a:p>
                  </a:txBody>
                  <a:tcPr/>
                </a:tc>
                <a:tc>
                  <a:txBody>
                    <a:bodyPr/>
                    <a:lstStyle/>
                    <a:p>
                      <a:r>
                        <a:rPr lang="en-GB" sz="1400" dirty="0"/>
                        <a:t>Origin</a:t>
                      </a:r>
                    </a:p>
                  </a:txBody>
                  <a:tcPr/>
                </a:tc>
                <a:tc>
                  <a:txBody>
                    <a:bodyPr/>
                    <a:lstStyle/>
                    <a:p>
                      <a:r>
                        <a:rPr lang="en-GB" sz="1400" dirty="0"/>
                        <a:t>Fast Line/Slow Line</a:t>
                      </a:r>
                    </a:p>
                  </a:txBody>
                  <a:tcPr/>
                </a:tc>
                <a:extLst>
                  <a:ext uri="{0D108BD9-81ED-4DB2-BD59-A6C34878D82A}">
                    <a16:rowId xmlns:a16="http://schemas.microsoft.com/office/drawing/2014/main" val="91968631"/>
                  </a:ext>
                </a:extLst>
              </a:tr>
              <a:tr h="297568">
                <a:tc>
                  <a:txBody>
                    <a:bodyPr/>
                    <a:lstStyle/>
                    <a:p>
                      <a:r>
                        <a:rPr lang="en-GB" sz="1400" dirty="0"/>
                        <a:t>Xx:11</a:t>
                      </a:r>
                    </a:p>
                  </a:txBody>
                  <a:tcPr/>
                </a:tc>
                <a:tc>
                  <a:txBody>
                    <a:bodyPr/>
                    <a:lstStyle/>
                    <a:p>
                      <a:r>
                        <a:rPr lang="en-GB" sz="1400" dirty="0"/>
                        <a:t>Milton Keynes Central</a:t>
                      </a:r>
                    </a:p>
                  </a:txBody>
                  <a:tcPr/>
                </a:tc>
                <a:tc>
                  <a:txBody>
                    <a:bodyPr/>
                    <a:lstStyle/>
                    <a:p>
                      <a:r>
                        <a:rPr lang="en-GB" sz="1400" dirty="0"/>
                        <a:t>Slow Line</a:t>
                      </a:r>
                    </a:p>
                  </a:txBody>
                  <a:tcPr/>
                </a:tc>
                <a:extLst>
                  <a:ext uri="{0D108BD9-81ED-4DB2-BD59-A6C34878D82A}">
                    <a16:rowId xmlns:a16="http://schemas.microsoft.com/office/drawing/2014/main" val="4072505498"/>
                  </a:ext>
                </a:extLst>
              </a:tr>
              <a:tr h="297568">
                <a:tc>
                  <a:txBody>
                    <a:bodyPr/>
                    <a:lstStyle/>
                    <a:p>
                      <a:r>
                        <a:rPr lang="en-GB" sz="1400" dirty="0"/>
                        <a:t>Xx:27</a:t>
                      </a:r>
                    </a:p>
                  </a:txBody>
                  <a:tcPr/>
                </a:tc>
                <a:tc>
                  <a:txBody>
                    <a:bodyPr/>
                    <a:lstStyle/>
                    <a:p>
                      <a:r>
                        <a:rPr lang="en-GB" sz="1400" dirty="0"/>
                        <a:t>Tring</a:t>
                      </a:r>
                    </a:p>
                  </a:txBody>
                  <a:tcPr/>
                </a:tc>
                <a:tc>
                  <a:txBody>
                    <a:bodyPr/>
                    <a:lstStyle/>
                    <a:p>
                      <a:r>
                        <a:rPr lang="en-GB" sz="1400" dirty="0"/>
                        <a:t>Slow Line</a:t>
                      </a:r>
                    </a:p>
                  </a:txBody>
                  <a:tcPr/>
                </a:tc>
                <a:extLst>
                  <a:ext uri="{0D108BD9-81ED-4DB2-BD59-A6C34878D82A}">
                    <a16:rowId xmlns:a16="http://schemas.microsoft.com/office/drawing/2014/main" val="3539872280"/>
                  </a:ext>
                </a:extLst>
              </a:tr>
              <a:tr h="297568">
                <a:tc>
                  <a:txBody>
                    <a:bodyPr/>
                    <a:lstStyle/>
                    <a:p>
                      <a:r>
                        <a:rPr lang="en-GB" sz="1400" dirty="0"/>
                        <a:t>Xx:31</a:t>
                      </a:r>
                    </a:p>
                  </a:txBody>
                  <a:tcPr/>
                </a:tc>
                <a:tc>
                  <a:txBody>
                    <a:bodyPr/>
                    <a:lstStyle/>
                    <a:p>
                      <a:r>
                        <a:rPr lang="en-GB" sz="1400" dirty="0"/>
                        <a:t>Birmingham New Street</a:t>
                      </a:r>
                    </a:p>
                  </a:txBody>
                  <a:tcPr/>
                </a:tc>
                <a:tc>
                  <a:txBody>
                    <a:bodyPr/>
                    <a:lstStyle/>
                    <a:p>
                      <a:r>
                        <a:rPr lang="en-GB" sz="1400" dirty="0"/>
                        <a:t>Fast Line</a:t>
                      </a:r>
                    </a:p>
                  </a:txBody>
                  <a:tcPr/>
                </a:tc>
                <a:extLst>
                  <a:ext uri="{0D108BD9-81ED-4DB2-BD59-A6C34878D82A}">
                    <a16:rowId xmlns:a16="http://schemas.microsoft.com/office/drawing/2014/main" val="2117409333"/>
                  </a:ext>
                </a:extLst>
              </a:tr>
              <a:tr h="297568">
                <a:tc>
                  <a:txBody>
                    <a:bodyPr/>
                    <a:lstStyle/>
                    <a:p>
                      <a:r>
                        <a:rPr lang="en-GB" sz="1400" dirty="0"/>
                        <a:t>Xx:41</a:t>
                      </a:r>
                    </a:p>
                  </a:txBody>
                  <a:tcPr/>
                </a:tc>
                <a:tc>
                  <a:txBody>
                    <a:bodyPr/>
                    <a:lstStyle/>
                    <a:p>
                      <a:r>
                        <a:rPr lang="en-GB" sz="1400" dirty="0"/>
                        <a:t>Milton Keynes Central</a:t>
                      </a:r>
                    </a:p>
                  </a:txBody>
                  <a:tcPr/>
                </a:tc>
                <a:tc>
                  <a:txBody>
                    <a:bodyPr/>
                    <a:lstStyle/>
                    <a:p>
                      <a:r>
                        <a:rPr lang="en-GB" sz="1400" dirty="0"/>
                        <a:t>Slow Line</a:t>
                      </a:r>
                    </a:p>
                  </a:txBody>
                  <a:tcPr/>
                </a:tc>
                <a:extLst>
                  <a:ext uri="{0D108BD9-81ED-4DB2-BD59-A6C34878D82A}">
                    <a16:rowId xmlns:a16="http://schemas.microsoft.com/office/drawing/2014/main" val="4042323065"/>
                  </a:ext>
                </a:extLst>
              </a:tr>
              <a:tr h="297568">
                <a:tc>
                  <a:txBody>
                    <a:bodyPr/>
                    <a:lstStyle/>
                    <a:p>
                      <a:r>
                        <a:rPr lang="en-GB" sz="1400" dirty="0"/>
                        <a:t>Xx:57</a:t>
                      </a:r>
                    </a:p>
                  </a:txBody>
                  <a:tcPr/>
                </a:tc>
                <a:tc>
                  <a:txBody>
                    <a:bodyPr/>
                    <a:lstStyle/>
                    <a:p>
                      <a:r>
                        <a:rPr lang="en-GB" sz="1400" dirty="0"/>
                        <a:t>Tring</a:t>
                      </a:r>
                    </a:p>
                  </a:txBody>
                  <a:tcPr/>
                </a:tc>
                <a:tc>
                  <a:txBody>
                    <a:bodyPr/>
                    <a:lstStyle/>
                    <a:p>
                      <a:r>
                        <a:rPr lang="en-GB" sz="1400" dirty="0"/>
                        <a:t>Slow Line</a:t>
                      </a:r>
                    </a:p>
                  </a:txBody>
                  <a:tcPr/>
                </a:tc>
                <a:extLst>
                  <a:ext uri="{0D108BD9-81ED-4DB2-BD59-A6C34878D82A}">
                    <a16:rowId xmlns:a16="http://schemas.microsoft.com/office/drawing/2014/main" val="1444866368"/>
                  </a:ext>
                </a:extLst>
              </a:tr>
            </a:tbl>
          </a:graphicData>
        </a:graphic>
      </p:graphicFrame>
      <p:sp>
        <p:nvSpPr>
          <p:cNvPr id="7" name="TextBox 6">
            <a:extLst>
              <a:ext uri="{FF2B5EF4-FFF2-40B4-BE49-F238E27FC236}">
                <a16:creationId xmlns:a16="http://schemas.microsoft.com/office/drawing/2014/main" id="{F9ECA51A-4EDF-43E2-85C2-72679141F172}"/>
              </a:ext>
            </a:extLst>
          </p:cNvPr>
          <p:cNvSpPr txBox="1"/>
          <p:nvPr/>
        </p:nvSpPr>
        <p:spPr>
          <a:xfrm>
            <a:off x="774700" y="950882"/>
            <a:ext cx="10410825" cy="846194"/>
          </a:xfrm>
          <a:prstGeom prst="rect">
            <a:avLst/>
          </a:prstGeom>
          <a:noFill/>
        </p:spPr>
        <p:txBody>
          <a:bodyPr wrap="square" rtlCol="0">
            <a:spAutoFit/>
          </a:bodyPr>
          <a:lstStyle/>
          <a:p>
            <a:r>
              <a:rPr lang="en-GB" dirty="0"/>
              <a:t>This slide shows the connections if a passenger was travelling to the Abbey Line wanting from Milton Keynes Central or beyond. The arrival times at Watford from the north are shown below and compared with departures to St Albans Abbey in both a 45 minute structure and an hourly structure</a:t>
            </a:r>
          </a:p>
        </p:txBody>
      </p:sp>
      <p:graphicFrame>
        <p:nvGraphicFramePr>
          <p:cNvPr id="9" name="Table 2">
            <a:extLst>
              <a:ext uri="{FF2B5EF4-FFF2-40B4-BE49-F238E27FC236}">
                <a16:creationId xmlns:a16="http://schemas.microsoft.com/office/drawing/2014/main" id="{4C27583F-A2BD-4C36-8A1F-114483BDFD01}"/>
              </a:ext>
            </a:extLst>
          </p:cNvPr>
          <p:cNvGraphicFramePr>
            <a:graphicFrameLocks noGrp="1"/>
          </p:cNvGraphicFramePr>
          <p:nvPr>
            <p:extLst>
              <p:ext uri="{D42A27DB-BD31-4B8C-83A1-F6EECF244321}">
                <p14:modId xmlns:p14="http://schemas.microsoft.com/office/powerpoint/2010/main" val="2961877536"/>
              </p:ext>
            </p:extLst>
          </p:nvPr>
        </p:nvGraphicFramePr>
        <p:xfrm>
          <a:off x="774698" y="4319835"/>
          <a:ext cx="5321301" cy="1524000"/>
        </p:xfrm>
        <a:graphic>
          <a:graphicData uri="http://schemas.openxmlformats.org/drawingml/2006/table">
            <a:tbl>
              <a:tblPr firstRow="1" bandRow="1">
                <a:tableStyleId>{5C22544A-7EE6-4342-B048-85BDC9FD1C3A}</a:tableStyleId>
              </a:tblPr>
              <a:tblGrid>
                <a:gridCol w="2378077">
                  <a:extLst>
                    <a:ext uri="{9D8B030D-6E8A-4147-A177-3AD203B41FA5}">
                      <a16:colId xmlns:a16="http://schemas.microsoft.com/office/drawing/2014/main" val="3628575352"/>
                    </a:ext>
                  </a:extLst>
                </a:gridCol>
                <a:gridCol w="2943224">
                  <a:extLst>
                    <a:ext uri="{9D8B030D-6E8A-4147-A177-3AD203B41FA5}">
                      <a16:colId xmlns:a16="http://schemas.microsoft.com/office/drawing/2014/main" val="2153045756"/>
                    </a:ext>
                  </a:extLst>
                </a:gridCol>
              </a:tblGrid>
              <a:tr h="297568">
                <a:tc>
                  <a:txBody>
                    <a:bodyPr/>
                    <a:lstStyle/>
                    <a:p>
                      <a:r>
                        <a:rPr lang="en-GB" sz="1400" dirty="0"/>
                        <a:t>Departure time to Abbey Line</a:t>
                      </a:r>
                    </a:p>
                  </a:txBody>
                  <a:tcPr/>
                </a:tc>
                <a:tc>
                  <a:txBody>
                    <a:bodyPr/>
                    <a:lstStyle/>
                    <a:p>
                      <a:r>
                        <a:rPr lang="en-GB" sz="1400" dirty="0"/>
                        <a:t>Connection Time from MKC Service</a:t>
                      </a:r>
                    </a:p>
                  </a:txBody>
                  <a:tcPr/>
                </a:tc>
                <a:extLst>
                  <a:ext uri="{0D108BD9-81ED-4DB2-BD59-A6C34878D82A}">
                    <a16:rowId xmlns:a16="http://schemas.microsoft.com/office/drawing/2014/main" val="91968631"/>
                  </a:ext>
                </a:extLst>
              </a:tr>
              <a:tr h="297568">
                <a:tc>
                  <a:txBody>
                    <a:bodyPr/>
                    <a:lstStyle/>
                    <a:p>
                      <a:r>
                        <a:rPr lang="en-GB" sz="1400" dirty="0"/>
                        <a:t>Xx:00</a:t>
                      </a:r>
                    </a:p>
                  </a:txBody>
                  <a:tcPr/>
                </a:tc>
                <a:tc>
                  <a:txBody>
                    <a:bodyPr/>
                    <a:lstStyle/>
                    <a:p>
                      <a:r>
                        <a:rPr lang="en-GB" sz="1400" dirty="0"/>
                        <a:t>19 mins</a:t>
                      </a:r>
                    </a:p>
                  </a:txBody>
                  <a:tcPr/>
                </a:tc>
                <a:extLst>
                  <a:ext uri="{0D108BD9-81ED-4DB2-BD59-A6C34878D82A}">
                    <a16:rowId xmlns:a16="http://schemas.microsoft.com/office/drawing/2014/main" val="4072505498"/>
                  </a:ext>
                </a:extLst>
              </a:tr>
              <a:tr h="297568">
                <a:tc>
                  <a:txBody>
                    <a:bodyPr/>
                    <a:lstStyle/>
                    <a:p>
                      <a:r>
                        <a:rPr lang="en-GB" sz="1400" dirty="0"/>
                        <a:t>Xx:15</a:t>
                      </a:r>
                    </a:p>
                  </a:txBody>
                  <a:tcPr/>
                </a:tc>
                <a:tc>
                  <a:txBody>
                    <a:bodyPr/>
                    <a:lstStyle/>
                    <a:p>
                      <a:r>
                        <a:rPr lang="en-GB" sz="1400" dirty="0"/>
                        <a:t>18 mins</a:t>
                      </a:r>
                    </a:p>
                  </a:txBody>
                  <a:tcPr/>
                </a:tc>
                <a:extLst>
                  <a:ext uri="{0D108BD9-81ED-4DB2-BD59-A6C34878D82A}">
                    <a16:rowId xmlns:a16="http://schemas.microsoft.com/office/drawing/2014/main" val="3539872280"/>
                  </a:ext>
                </a:extLst>
              </a:tr>
              <a:tr h="297568">
                <a:tc>
                  <a:txBody>
                    <a:bodyPr/>
                    <a:lstStyle/>
                    <a:p>
                      <a:r>
                        <a:rPr lang="en-GB" sz="1400" dirty="0"/>
                        <a:t>Xx:30</a:t>
                      </a:r>
                    </a:p>
                  </a:txBody>
                  <a:tcPr/>
                </a:tc>
                <a:tc>
                  <a:txBody>
                    <a:bodyPr/>
                    <a:lstStyle/>
                    <a:p>
                      <a:r>
                        <a:rPr lang="en-GB" sz="1400" dirty="0"/>
                        <a:t>19 mins</a:t>
                      </a:r>
                    </a:p>
                  </a:txBody>
                  <a:tcPr/>
                </a:tc>
                <a:extLst>
                  <a:ext uri="{0D108BD9-81ED-4DB2-BD59-A6C34878D82A}">
                    <a16:rowId xmlns:a16="http://schemas.microsoft.com/office/drawing/2014/main" val="2117409333"/>
                  </a:ext>
                </a:extLst>
              </a:tr>
              <a:tr h="297568">
                <a:tc>
                  <a:txBody>
                    <a:bodyPr/>
                    <a:lstStyle/>
                    <a:p>
                      <a:r>
                        <a:rPr lang="en-GB" sz="1400" dirty="0"/>
                        <a:t>Xx:45</a:t>
                      </a:r>
                    </a:p>
                  </a:txBody>
                  <a:tcPr/>
                </a:tc>
                <a:tc>
                  <a:txBody>
                    <a:bodyPr/>
                    <a:lstStyle/>
                    <a:p>
                      <a:r>
                        <a:rPr lang="en-GB" sz="1400" dirty="0"/>
                        <a:t>14 mins</a:t>
                      </a:r>
                    </a:p>
                  </a:txBody>
                  <a:tcPr/>
                </a:tc>
                <a:extLst>
                  <a:ext uri="{0D108BD9-81ED-4DB2-BD59-A6C34878D82A}">
                    <a16:rowId xmlns:a16="http://schemas.microsoft.com/office/drawing/2014/main" val="4042323065"/>
                  </a:ext>
                </a:extLst>
              </a:tr>
            </a:tbl>
          </a:graphicData>
        </a:graphic>
      </p:graphicFrame>
      <p:sp>
        <p:nvSpPr>
          <p:cNvPr id="4" name="TextBox 3">
            <a:extLst>
              <a:ext uri="{FF2B5EF4-FFF2-40B4-BE49-F238E27FC236}">
                <a16:creationId xmlns:a16="http://schemas.microsoft.com/office/drawing/2014/main" id="{C2624736-B0DE-40A8-A8CE-5CFE237488B7}"/>
              </a:ext>
            </a:extLst>
          </p:cNvPr>
          <p:cNvSpPr txBox="1"/>
          <p:nvPr/>
        </p:nvSpPr>
        <p:spPr>
          <a:xfrm>
            <a:off x="774700" y="3962400"/>
            <a:ext cx="4476750" cy="343620"/>
          </a:xfrm>
          <a:prstGeom prst="rect">
            <a:avLst/>
          </a:prstGeom>
          <a:noFill/>
        </p:spPr>
        <p:txBody>
          <a:bodyPr wrap="square" rtlCol="0">
            <a:spAutoFit/>
          </a:bodyPr>
          <a:lstStyle/>
          <a:p>
            <a:r>
              <a:rPr lang="en-GB" b="1" dirty="0"/>
              <a:t>45 minute service</a:t>
            </a:r>
          </a:p>
        </p:txBody>
      </p:sp>
      <p:sp>
        <p:nvSpPr>
          <p:cNvPr id="12" name="TextBox 11">
            <a:extLst>
              <a:ext uri="{FF2B5EF4-FFF2-40B4-BE49-F238E27FC236}">
                <a16:creationId xmlns:a16="http://schemas.microsoft.com/office/drawing/2014/main" id="{79FCBF07-3E7D-4529-BE86-5778AF523AA3}"/>
              </a:ext>
            </a:extLst>
          </p:cNvPr>
          <p:cNvSpPr txBox="1"/>
          <p:nvPr/>
        </p:nvSpPr>
        <p:spPr>
          <a:xfrm>
            <a:off x="708025" y="5857650"/>
            <a:ext cx="4476750" cy="846194"/>
          </a:xfrm>
          <a:prstGeom prst="rect">
            <a:avLst/>
          </a:prstGeom>
          <a:noFill/>
        </p:spPr>
        <p:txBody>
          <a:bodyPr wrap="square" rtlCol="0">
            <a:spAutoFit/>
          </a:bodyPr>
          <a:lstStyle/>
          <a:p>
            <a:r>
              <a:rPr lang="en-GB" dirty="0"/>
              <a:t>A repeating 45 minute service results in 4 different possible departure times, and therefore different connection times with the hourly service</a:t>
            </a:r>
          </a:p>
        </p:txBody>
      </p:sp>
      <p:graphicFrame>
        <p:nvGraphicFramePr>
          <p:cNvPr id="13" name="Table 2">
            <a:extLst>
              <a:ext uri="{FF2B5EF4-FFF2-40B4-BE49-F238E27FC236}">
                <a16:creationId xmlns:a16="http://schemas.microsoft.com/office/drawing/2014/main" id="{E476946A-9C49-4D33-A818-382E4A3CFA39}"/>
              </a:ext>
            </a:extLst>
          </p:cNvPr>
          <p:cNvGraphicFramePr>
            <a:graphicFrameLocks noGrp="1"/>
          </p:cNvGraphicFramePr>
          <p:nvPr>
            <p:extLst>
              <p:ext uri="{D42A27DB-BD31-4B8C-83A1-F6EECF244321}">
                <p14:modId xmlns:p14="http://schemas.microsoft.com/office/powerpoint/2010/main" val="4064549761"/>
              </p:ext>
            </p:extLst>
          </p:nvPr>
        </p:nvGraphicFramePr>
        <p:xfrm>
          <a:off x="6413500" y="4333650"/>
          <a:ext cx="5321300" cy="609600"/>
        </p:xfrm>
        <a:graphic>
          <a:graphicData uri="http://schemas.openxmlformats.org/drawingml/2006/table">
            <a:tbl>
              <a:tblPr firstRow="1" bandRow="1">
                <a:tableStyleId>{5C22544A-7EE6-4342-B048-85BDC9FD1C3A}</a:tableStyleId>
              </a:tblPr>
              <a:tblGrid>
                <a:gridCol w="2468243">
                  <a:extLst>
                    <a:ext uri="{9D8B030D-6E8A-4147-A177-3AD203B41FA5}">
                      <a16:colId xmlns:a16="http://schemas.microsoft.com/office/drawing/2014/main" val="3628575352"/>
                    </a:ext>
                  </a:extLst>
                </a:gridCol>
                <a:gridCol w="2853057">
                  <a:extLst>
                    <a:ext uri="{9D8B030D-6E8A-4147-A177-3AD203B41FA5}">
                      <a16:colId xmlns:a16="http://schemas.microsoft.com/office/drawing/2014/main" val="2153045756"/>
                    </a:ext>
                  </a:extLst>
                </a:gridCol>
              </a:tblGrid>
              <a:tr h="297568">
                <a:tc>
                  <a:txBody>
                    <a:bodyPr/>
                    <a:lstStyle/>
                    <a:p>
                      <a:r>
                        <a:rPr lang="en-GB" sz="1400" dirty="0"/>
                        <a:t>Departure time to Abbey Line</a:t>
                      </a:r>
                    </a:p>
                  </a:txBody>
                  <a:tcPr/>
                </a:tc>
                <a:tc>
                  <a:txBody>
                    <a:bodyPr/>
                    <a:lstStyle/>
                    <a:p>
                      <a:r>
                        <a:rPr lang="en-GB" sz="1400" dirty="0"/>
                        <a:t>Connection Time from MKC Service</a:t>
                      </a:r>
                    </a:p>
                  </a:txBody>
                  <a:tcPr/>
                </a:tc>
                <a:extLst>
                  <a:ext uri="{0D108BD9-81ED-4DB2-BD59-A6C34878D82A}">
                    <a16:rowId xmlns:a16="http://schemas.microsoft.com/office/drawing/2014/main" val="91968631"/>
                  </a:ext>
                </a:extLst>
              </a:tr>
              <a:tr h="297568">
                <a:tc>
                  <a:txBody>
                    <a:bodyPr/>
                    <a:lstStyle/>
                    <a:p>
                      <a:r>
                        <a:rPr lang="en-GB" sz="1400" dirty="0"/>
                        <a:t>Xx:45</a:t>
                      </a:r>
                    </a:p>
                  </a:txBody>
                  <a:tcPr/>
                </a:tc>
                <a:tc>
                  <a:txBody>
                    <a:bodyPr/>
                    <a:lstStyle/>
                    <a:p>
                      <a:r>
                        <a:rPr lang="en-GB" sz="1400" dirty="0"/>
                        <a:t>14 mins</a:t>
                      </a:r>
                    </a:p>
                  </a:txBody>
                  <a:tcPr/>
                </a:tc>
                <a:extLst>
                  <a:ext uri="{0D108BD9-81ED-4DB2-BD59-A6C34878D82A}">
                    <a16:rowId xmlns:a16="http://schemas.microsoft.com/office/drawing/2014/main" val="4072505498"/>
                  </a:ext>
                </a:extLst>
              </a:tr>
            </a:tbl>
          </a:graphicData>
        </a:graphic>
      </p:graphicFrame>
      <p:sp>
        <p:nvSpPr>
          <p:cNvPr id="14" name="TextBox 13">
            <a:extLst>
              <a:ext uri="{FF2B5EF4-FFF2-40B4-BE49-F238E27FC236}">
                <a16:creationId xmlns:a16="http://schemas.microsoft.com/office/drawing/2014/main" id="{BF7F02E6-D44D-4318-A449-5CD95C7F5FA0}"/>
              </a:ext>
            </a:extLst>
          </p:cNvPr>
          <p:cNvSpPr txBox="1"/>
          <p:nvPr/>
        </p:nvSpPr>
        <p:spPr>
          <a:xfrm>
            <a:off x="6378575" y="4960122"/>
            <a:ext cx="4476750" cy="846194"/>
          </a:xfrm>
          <a:prstGeom prst="rect">
            <a:avLst/>
          </a:prstGeom>
          <a:noFill/>
        </p:spPr>
        <p:txBody>
          <a:bodyPr wrap="square" rtlCol="0">
            <a:spAutoFit/>
          </a:bodyPr>
          <a:lstStyle/>
          <a:p>
            <a:r>
              <a:rPr lang="en-GB" dirty="0"/>
              <a:t>Hourly service always has an 14 minute connection at Watford from the fast service from Milton Keynes Central</a:t>
            </a:r>
          </a:p>
        </p:txBody>
      </p:sp>
      <p:sp>
        <p:nvSpPr>
          <p:cNvPr id="15" name="TextBox 14">
            <a:extLst>
              <a:ext uri="{FF2B5EF4-FFF2-40B4-BE49-F238E27FC236}">
                <a16:creationId xmlns:a16="http://schemas.microsoft.com/office/drawing/2014/main" id="{E65D65AF-1456-4BB3-B60A-59092EB9AE1F}"/>
              </a:ext>
            </a:extLst>
          </p:cNvPr>
          <p:cNvSpPr txBox="1"/>
          <p:nvPr/>
        </p:nvSpPr>
        <p:spPr>
          <a:xfrm>
            <a:off x="6413500" y="3995265"/>
            <a:ext cx="4476750" cy="343620"/>
          </a:xfrm>
          <a:prstGeom prst="rect">
            <a:avLst/>
          </a:prstGeom>
          <a:noFill/>
        </p:spPr>
        <p:txBody>
          <a:bodyPr wrap="square" rtlCol="0">
            <a:spAutoFit/>
          </a:bodyPr>
          <a:lstStyle/>
          <a:p>
            <a:r>
              <a:rPr lang="en-GB" b="1" dirty="0"/>
              <a:t>Hourly service</a:t>
            </a:r>
          </a:p>
        </p:txBody>
      </p:sp>
    </p:spTree>
    <p:extLst>
      <p:ext uri="{BB962C8B-B14F-4D97-AF65-F5344CB8AC3E}">
        <p14:creationId xmlns:p14="http://schemas.microsoft.com/office/powerpoint/2010/main" val="47284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noAutofit/>
          </a:bodyPr>
          <a:lstStyle/>
          <a:p>
            <a:r>
              <a:rPr lang="en-GB" sz="3600" dirty="0"/>
              <a:t>Northbound Watford Junction Connections</a:t>
            </a:r>
          </a:p>
        </p:txBody>
      </p:sp>
      <p:graphicFrame>
        <p:nvGraphicFramePr>
          <p:cNvPr id="10" name="Table 2">
            <a:extLst>
              <a:ext uri="{FF2B5EF4-FFF2-40B4-BE49-F238E27FC236}">
                <a16:creationId xmlns:a16="http://schemas.microsoft.com/office/drawing/2014/main" id="{E56C1E73-2335-43C1-8658-E2EC4140C571}"/>
              </a:ext>
            </a:extLst>
          </p:cNvPr>
          <p:cNvGraphicFramePr>
            <a:graphicFrameLocks noGrp="1"/>
          </p:cNvGraphicFramePr>
          <p:nvPr>
            <p:extLst>
              <p:ext uri="{D42A27DB-BD31-4B8C-83A1-F6EECF244321}">
                <p14:modId xmlns:p14="http://schemas.microsoft.com/office/powerpoint/2010/main" val="2915244155"/>
              </p:ext>
            </p:extLst>
          </p:nvPr>
        </p:nvGraphicFramePr>
        <p:xfrm>
          <a:off x="774699" y="2027268"/>
          <a:ext cx="10788651" cy="1828800"/>
        </p:xfrm>
        <a:graphic>
          <a:graphicData uri="http://schemas.openxmlformats.org/drawingml/2006/table">
            <a:tbl>
              <a:tblPr firstRow="1" bandRow="1">
                <a:tableStyleId>{5C22544A-7EE6-4342-B048-85BDC9FD1C3A}</a:tableStyleId>
              </a:tblPr>
              <a:tblGrid>
                <a:gridCol w="1939925">
                  <a:extLst>
                    <a:ext uri="{9D8B030D-6E8A-4147-A177-3AD203B41FA5}">
                      <a16:colId xmlns:a16="http://schemas.microsoft.com/office/drawing/2014/main" val="3628575352"/>
                    </a:ext>
                  </a:extLst>
                </a:gridCol>
                <a:gridCol w="5252509">
                  <a:extLst>
                    <a:ext uri="{9D8B030D-6E8A-4147-A177-3AD203B41FA5}">
                      <a16:colId xmlns:a16="http://schemas.microsoft.com/office/drawing/2014/main" val="2153045756"/>
                    </a:ext>
                  </a:extLst>
                </a:gridCol>
                <a:gridCol w="3596217">
                  <a:extLst>
                    <a:ext uri="{9D8B030D-6E8A-4147-A177-3AD203B41FA5}">
                      <a16:colId xmlns:a16="http://schemas.microsoft.com/office/drawing/2014/main" val="2662602291"/>
                    </a:ext>
                  </a:extLst>
                </a:gridCol>
              </a:tblGrid>
              <a:tr h="297568">
                <a:tc>
                  <a:txBody>
                    <a:bodyPr/>
                    <a:lstStyle/>
                    <a:p>
                      <a:r>
                        <a:rPr lang="en-GB" sz="1400" dirty="0"/>
                        <a:t>Time</a:t>
                      </a:r>
                    </a:p>
                  </a:txBody>
                  <a:tcPr/>
                </a:tc>
                <a:tc>
                  <a:txBody>
                    <a:bodyPr/>
                    <a:lstStyle/>
                    <a:p>
                      <a:r>
                        <a:rPr lang="en-GB" sz="1400" dirty="0"/>
                        <a:t>Destination</a:t>
                      </a:r>
                    </a:p>
                  </a:txBody>
                  <a:tcPr/>
                </a:tc>
                <a:tc>
                  <a:txBody>
                    <a:bodyPr/>
                    <a:lstStyle/>
                    <a:p>
                      <a:r>
                        <a:rPr lang="en-GB" sz="1400" dirty="0"/>
                        <a:t>Fast Line/Slow Line</a:t>
                      </a:r>
                    </a:p>
                  </a:txBody>
                  <a:tcPr/>
                </a:tc>
                <a:extLst>
                  <a:ext uri="{0D108BD9-81ED-4DB2-BD59-A6C34878D82A}">
                    <a16:rowId xmlns:a16="http://schemas.microsoft.com/office/drawing/2014/main" val="91968631"/>
                  </a:ext>
                </a:extLst>
              </a:tr>
              <a:tr h="297568">
                <a:tc>
                  <a:txBody>
                    <a:bodyPr/>
                    <a:lstStyle/>
                    <a:p>
                      <a:r>
                        <a:rPr lang="en-GB" sz="1400" dirty="0"/>
                        <a:t>Xx:13</a:t>
                      </a:r>
                    </a:p>
                  </a:txBody>
                  <a:tcPr/>
                </a:tc>
                <a:tc>
                  <a:txBody>
                    <a:bodyPr/>
                    <a:lstStyle/>
                    <a:p>
                      <a:r>
                        <a:rPr lang="en-GB" sz="1400" dirty="0"/>
                        <a:t>Tring</a:t>
                      </a:r>
                    </a:p>
                  </a:txBody>
                  <a:tcPr/>
                </a:tc>
                <a:tc>
                  <a:txBody>
                    <a:bodyPr/>
                    <a:lstStyle/>
                    <a:p>
                      <a:r>
                        <a:rPr lang="en-GB" sz="1400" dirty="0"/>
                        <a:t>Slow Line</a:t>
                      </a:r>
                    </a:p>
                  </a:txBody>
                  <a:tcPr/>
                </a:tc>
                <a:extLst>
                  <a:ext uri="{0D108BD9-81ED-4DB2-BD59-A6C34878D82A}">
                    <a16:rowId xmlns:a16="http://schemas.microsoft.com/office/drawing/2014/main" val="3539872280"/>
                  </a:ext>
                </a:extLst>
              </a:tr>
              <a:tr h="297568">
                <a:tc>
                  <a:txBody>
                    <a:bodyPr/>
                    <a:lstStyle/>
                    <a:p>
                      <a:r>
                        <a:rPr lang="en-GB" sz="1400" dirty="0"/>
                        <a:t>Xx:30</a:t>
                      </a:r>
                    </a:p>
                  </a:txBody>
                  <a:tcPr/>
                </a:tc>
                <a:tc>
                  <a:txBody>
                    <a:bodyPr/>
                    <a:lstStyle/>
                    <a:p>
                      <a:r>
                        <a:rPr lang="en-GB" sz="1400" dirty="0"/>
                        <a:t>Milton Keynes Central</a:t>
                      </a:r>
                    </a:p>
                  </a:txBody>
                  <a:tcPr/>
                </a:tc>
                <a:tc>
                  <a:txBody>
                    <a:bodyPr/>
                    <a:lstStyle/>
                    <a:p>
                      <a:r>
                        <a:rPr lang="en-GB" sz="1400" dirty="0"/>
                        <a:t>Slow Line</a:t>
                      </a:r>
                    </a:p>
                  </a:txBody>
                  <a:tcPr/>
                </a:tc>
                <a:extLst>
                  <a:ext uri="{0D108BD9-81ED-4DB2-BD59-A6C34878D82A}">
                    <a16:rowId xmlns:a16="http://schemas.microsoft.com/office/drawing/2014/main" val="308894900"/>
                  </a:ext>
                </a:extLst>
              </a:tr>
              <a:tr h="297568">
                <a:tc>
                  <a:txBody>
                    <a:bodyPr/>
                    <a:lstStyle/>
                    <a:p>
                      <a:r>
                        <a:rPr lang="en-GB" sz="1400" dirty="0"/>
                        <a:t>Xx:38</a:t>
                      </a:r>
                    </a:p>
                  </a:txBody>
                  <a:tcPr/>
                </a:tc>
                <a:tc>
                  <a:txBody>
                    <a:bodyPr/>
                    <a:lstStyle/>
                    <a:p>
                      <a:r>
                        <a:rPr lang="en-GB" sz="1400" dirty="0"/>
                        <a:t>Birmingham New Street</a:t>
                      </a:r>
                    </a:p>
                  </a:txBody>
                  <a:tcPr/>
                </a:tc>
                <a:tc>
                  <a:txBody>
                    <a:bodyPr/>
                    <a:lstStyle/>
                    <a:p>
                      <a:r>
                        <a:rPr lang="en-GB" sz="1400" dirty="0"/>
                        <a:t>Fast Line</a:t>
                      </a:r>
                    </a:p>
                  </a:txBody>
                  <a:tcPr/>
                </a:tc>
                <a:extLst>
                  <a:ext uri="{0D108BD9-81ED-4DB2-BD59-A6C34878D82A}">
                    <a16:rowId xmlns:a16="http://schemas.microsoft.com/office/drawing/2014/main" val="2117409333"/>
                  </a:ext>
                </a:extLst>
              </a:tr>
              <a:tr h="297568">
                <a:tc>
                  <a:txBody>
                    <a:bodyPr/>
                    <a:lstStyle/>
                    <a:p>
                      <a:r>
                        <a:rPr lang="en-GB" sz="1400" dirty="0"/>
                        <a:t>Xx:43</a:t>
                      </a:r>
                    </a:p>
                  </a:txBody>
                  <a:tcPr/>
                </a:tc>
                <a:tc>
                  <a:txBody>
                    <a:bodyPr/>
                    <a:lstStyle/>
                    <a:p>
                      <a:r>
                        <a:rPr lang="en-GB" sz="1400" dirty="0"/>
                        <a:t>Tring</a:t>
                      </a:r>
                    </a:p>
                  </a:txBody>
                  <a:tcPr/>
                </a:tc>
                <a:tc>
                  <a:txBody>
                    <a:bodyPr/>
                    <a:lstStyle/>
                    <a:p>
                      <a:r>
                        <a:rPr lang="en-GB" sz="1400" dirty="0"/>
                        <a:t>Slow Line</a:t>
                      </a:r>
                    </a:p>
                  </a:txBody>
                  <a:tcPr/>
                </a:tc>
                <a:extLst>
                  <a:ext uri="{0D108BD9-81ED-4DB2-BD59-A6C34878D82A}">
                    <a16:rowId xmlns:a16="http://schemas.microsoft.com/office/drawing/2014/main" val="4042323065"/>
                  </a:ext>
                </a:extLst>
              </a:tr>
              <a:tr h="297568">
                <a:tc>
                  <a:txBody>
                    <a:bodyPr/>
                    <a:lstStyle/>
                    <a:p>
                      <a:r>
                        <a:rPr lang="en-GB" sz="1400" dirty="0"/>
                        <a:t>Xx:00</a:t>
                      </a:r>
                    </a:p>
                  </a:txBody>
                  <a:tcPr/>
                </a:tc>
                <a:tc>
                  <a:txBody>
                    <a:bodyPr/>
                    <a:lstStyle/>
                    <a:p>
                      <a:r>
                        <a:rPr lang="en-GB" sz="1400" dirty="0"/>
                        <a:t>Milton Keynes Central</a:t>
                      </a:r>
                    </a:p>
                  </a:txBody>
                  <a:tcPr/>
                </a:tc>
                <a:tc>
                  <a:txBody>
                    <a:bodyPr/>
                    <a:lstStyle/>
                    <a:p>
                      <a:r>
                        <a:rPr lang="en-GB" sz="1400" dirty="0"/>
                        <a:t>Slow Line</a:t>
                      </a:r>
                    </a:p>
                  </a:txBody>
                  <a:tcPr/>
                </a:tc>
                <a:extLst>
                  <a:ext uri="{0D108BD9-81ED-4DB2-BD59-A6C34878D82A}">
                    <a16:rowId xmlns:a16="http://schemas.microsoft.com/office/drawing/2014/main" val="1444866368"/>
                  </a:ext>
                </a:extLst>
              </a:tr>
            </a:tbl>
          </a:graphicData>
        </a:graphic>
      </p:graphicFrame>
      <p:sp>
        <p:nvSpPr>
          <p:cNvPr id="11" name="TextBox 10">
            <a:extLst>
              <a:ext uri="{FF2B5EF4-FFF2-40B4-BE49-F238E27FC236}">
                <a16:creationId xmlns:a16="http://schemas.microsoft.com/office/drawing/2014/main" id="{6D4B23B7-FDAA-402E-9848-7ECCE0D62BB9}"/>
              </a:ext>
            </a:extLst>
          </p:cNvPr>
          <p:cNvSpPr txBox="1"/>
          <p:nvPr/>
        </p:nvSpPr>
        <p:spPr>
          <a:xfrm>
            <a:off x="774699" y="986778"/>
            <a:ext cx="10410825" cy="846194"/>
          </a:xfrm>
          <a:prstGeom prst="rect">
            <a:avLst/>
          </a:prstGeom>
          <a:noFill/>
        </p:spPr>
        <p:txBody>
          <a:bodyPr wrap="square" rtlCol="0">
            <a:spAutoFit/>
          </a:bodyPr>
          <a:lstStyle/>
          <a:p>
            <a:r>
              <a:rPr lang="en-GB" dirty="0"/>
              <a:t>This slide shows the connections if a passenger was travelling from the Abbey Line wanting to travel north towards Milton Keynes Central. The departure times at Watford to the north are shown below and compared with arrivals from St Albans Abbey in both a 45 minute structure and an hourly structure</a:t>
            </a:r>
          </a:p>
        </p:txBody>
      </p:sp>
      <p:graphicFrame>
        <p:nvGraphicFramePr>
          <p:cNvPr id="9" name="Table 2">
            <a:extLst>
              <a:ext uri="{FF2B5EF4-FFF2-40B4-BE49-F238E27FC236}">
                <a16:creationId xmlns:a16="http://schemas.microsoft.com/office/drawing/2014/main" id="{8E38E245-E50C-4A7F-832E-838A851126BB}"/>
              </a:ext>
            </a:extLst>
          </p:cNvPr>
          <p:cNvGraphicFramePr>
            <a:graphicFrameLocks noGrp="1"/>
          </p:cNvGraphicFramePr>
          <p:nvPr>
            <p:extLst>
              <p:ext uri="{D42A27DB-BD31-4B8C-83A1-F6EECF244321}">
                <p14:modId xmlns:p14="http://schemas.microsoft.com/office/powerpoint/2010/main" val="3723554318"/>
              </p:ext>
            </p:extLst>
          </p:nvPr>
        </p:nvGraphicFramePr>
        <p:xfrm>
          <a:off x="774699" y="4312695"/>
          <a:ext cx="5149851" cy="173736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Arrival time from Abbey Line</a:t>
                      </a:r>
                    </a:p>
                  </a:txBody>
                  <a:tcPr/>
                </a:tc>
                <a:tc>
                  <a:txBody>
                    <a:bodyPr/>
                    <a:lstStyle/>
                    <a:p>
                      <a:r>
                        <a:rPr lang="en-GB" sz="1400" dirty="0"/>
                        <a:t>Connection Time to Service calling at Milton Keynes</a:t>
                      </a:r>
                    </a:p>
                  </a:txBody>
                  <a:tcPr/>
                </a:tc>
                <a:extLst>
                  <a:ext uri="{0D108BD9-81ED-4DB2-BD59-A6C34878D82A}">
                    <a16:rowId xmlns:a16="http://schemas.microsoft.com/office/drawing/2014/main" val="91968631"/>
                  </a:ext>
                </a:extLst>
              </a:tr>
              <a:tr h="297568">
                <a:tc>
                  <a:txBody>
                    <a:bodyPr/>
                    <a:lstStyle/>
                    <a:p>
                      <a:r>
                        <a:rPr lang="en-GB" sz="1400" dirty="0"/>
                        <a:t>Xx:23</a:t>
                      </a:r>
                    </a:p>
                  </a:txBody>
                  <a:tcPr/>
                </a:tc>
                <a:tc>
                  <a:txBody>
                    <a:bodyPr/>
                    <a:lstStyle/>
                    <a:p>
                      <a:r>
                        <a:rPr lang="en-GB" sz="1400" dirty="0"/>
                        <a:t>15 mins*</a:t>
                      </a:r>
                    </a:p>
                  </a:txBody>
                  <a:tcPr/>
                </a:tc>
                <a:extLst>
                  <a:ext uri="{0D108BD9-81ED-4DB2-BD59-A6C34878D82A}">
                    <a16:rowId xmlns:a16="http://schemas.microsoft.com/office/drawing/2014/main" val="4072505498"/>
                  </a:ext>
                </a:extLst>
              </a:tr>
              <a:tr h="297568">
                <a:tc>
                  <a:txBody>
                    <a:bodyPr/>
                    <a:lstStyle/>
                    <a:p>
                      <a:r>
                        <a:rPr lang="en-GB" sz="1400" dirty="0"/>
                        <a:t>Xx:38</a:t>
                      </a:r>
                    </a:p>
                  </a:txBody>
                  <a:tcPr/>
                </a:tc>
                <a:tc>
                  <a:txBody>
                    <a:bodyPr/>
                    <a:lstStyle/>
                    <a:p>
                      <a:r>
                        <a:rPr lang="en-GB" sz="1400" dirty="0"/>
                        <a:t>22 mins</a:t>
                      </a:r>
                    </a:p>
                  </a:txBody>
                  <a:tcPr/>
                </a:tc>
                <a:extLst>
                  <a:ext uri="{0D108BD9-81ED-4DB2-BD59-A6C34878D82A}">
                    <a16:rowId xmlns:a16="http://schemas.microsoft.com/office/drawing/2014/main" val="3539872280"/>
                  </a:ext>
                </a:extLst>
              </a:tr>
              <a:tr h="297568">
                <a:tc>
                  <a:txBody>
                    <a:bodyPr/>
                    <a:lstStyle/>
                    <a:p>
                      <a:r>
                        <a:rPr lang="en-GB" sz="1400" dirty="0"/>
                        <a:t>Xx:53</a:t>
                      </a:r>
                    </a:p>
                  </a:txBody>
                  <a:tcPr/>
                </a:tc>
                <a:tc>
                  <a:txBody>
                    <a:bodyPr/>
                    <a:lstStyle/>
                    <a:p>
                      <a:r>
                        <a:rPr lang="en-GB" sz="1400" dirty="0"/>
                        <a:t>7 mins</a:t>
                      </a:r>
                    </a:p>
                  </a:txBody>
                  <a:tcPr/>
                </a:tc>
                <a:extLst>
                  <a:ext uri="{0D108BD9-81ED-4DB2-BD59-A6C34878D82A}">
                    <a16:rowId xmlns:a16="http://schemas.microsoft.com/office/drawing/2014/main" val="2117409333"/>
                  </a:ext>
                </a:extLst>
              </a:tr>
              <a:tr h="297568">
                <a:tc>
                  <a:txBody>
                    <a:bodyPr/>
                    <a:lstStyle/>
                    <a:p>
                      <a:r>
                        <a:rPr lang="en-GB" sz="1400" dirty="0"/>
                        <a:t>Xx:08</a:t>
                      </a:r>
                    </a:p>
                  </a:txBody>
                  <a:tcPr/>
                </a:tc>
                <a:tc>
                  <a:txBody>
                    <a:bodyPr/>
                    <a:lstStyle/>
                    <a:p>
                      <a:r>
                        <a:rPr lang="en-GB" sz="1400" dirty="0"/>
                        <a:t>22 mins</a:t>
                      </a:r>
                    </a:p>
                  </a:txBody>
                  <a:tcPr/>
                </a:tc>
                <a:extLst>
                  <a:ext uri="{0D108BD9-81ED-4DB2-BD59-A6C34878D82A}">
                    <a16:rowId xmlns:a16="http://schemas.microsoft.com/office/drawing/2014/main" val="4042323065"/>
                  </a:ext>
                </a:extLst>
              </a:tr>
            </a:tbl>
          </a:graphicData>
        </a:graphic>
      </p:graphicFrame>
      <p:sp>
        <p:nvSpPr>
          <p:cNvPr id="12" name="TextBox 11">
            <a:extLst>
              <a:ext uri="{FF2B5EF4-FFF2-40B4-BE49-F238E27FC236}">
                <a16:creationId xmlns:a16="http://schemas.microsoft.com/office/drawing/2014/main" id="{A3961189-A7EC-4210-84C4-BBF8732C2044}"/>
              </a:ext>
            </a:extLst>
          </p:cNvPr>
          <p:cNvSpPr txBox="1"/>
          <p:nvPr/>
        </p:nvSpPr>
        <p:spPr>
          <a:xfrm>
            <a:off x="708025" y="6155310"/>
            <a:ext cx="4476750" cy="594906"/>
          </a:xfrm>
          <a:prstGeom prst="rect">
            <a:avLst/>
          </a:prstGeom>
          <a:noFill/>
        </p:spPr>
        <p:txBody>
          <a:bodyPr wrap="square" rtlCol="0">
            <a:spAutoFit/>
          </a:bodyPr>
          <a:lstStyle/>
          <a:p>
            <a:r>
              <a:rPr lang="en-GB" dirty="0"/>
              <a:t>*7 minute connection available, but service is overtaken by the 15 minute connection option</a:t>
            </a:r>
          </a:p>
        </p:txBody>
      </p:sp>
      <p:graphicFrame>
        <p:nvGraphicFramePr>
          <p:cNvPr id="14" name="Table 2">
            <a:extLst>
              <a:ext uri="{FF2B5EF4-FFF2-40B4-BE49-F238E27FC236}">
                <a16:creationId xmlns:a16="http://schemas.microsoft.com/office/drawing/2014/main" id="{9DA3DC26-8978-41DF-91AD-7889AD352312}"/>
              </a:ext>
            </a:extLst>
          </p:cNvPr>
          <p:cNvGraphicFramePr>
            <a:graphicFrameLocks noGrp="1"/>
          </p:cNvGraphicFramePr>
          <p:nvPr>
            <p:extLst>
              <p:ext uri="{D42A27DB-BD31-4B8C-83A1-F6EECF244321}">
                <p14:modId xmlns:p14="http://schemas.microsoft.com/office/powerpoint/2010/main" val="3780782223"/>
              </p:ext>
            </p:extLst>
          </p:nvPr>
        </p:nvGraphicFramePr>
        <p:xfrm>
          <a:off x="6413500" y="4312695"/>
          <a:ext cx="5149851" cy="60960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Arrival time from Abbey Line</a:t>
                      </a:r>
                    </a:p>
                  </a:txBody>
                  <a:tcPr/>
                </a:tc>
                <a:tc>
                  <a:txBody>
                    <a:bodyPr/>
                    <a:lstStyle/>
                    <a:p>
                      <a:r>
                        <a:rPr lang="en-GB" sz="1400" dirty="0"/>
                        <a:t>Connection Time to Euston Service</a:t>
                      </a:r>
                    </a:p>
                  </a:txBody>
                  <a:tcPr/>
                </a:tc>
                <a:extLst>
                  <a:ext uri="{0D108BD9-81ED-4DB2-BD59-A6C34878D82A}">
                    <a16:rowId xmlns:a16="http://schemas.microsoft.com/office/drawing/2014/main" val="91968631"/>
                  </a:ext>
                </a:extLst>
              </a:tr>
              <a:tr h="297568">
                <a:tc>
                  <a:txBody>
                    <a:bodyPr/>
                    <a:lstStyle/>
                    <a:p>
                      <a:r>
                        <a:rPr lang="en-GB" sz="1400" dirty="0"/>
                        <a:t>Xx:25</a:t>
                      </a:r>
                    </a:p>
                  </a:txBody>
                  <a:tcPr/>
                </a:tc>
                <a:tc>
                  <a:txBody>
                    <a:bodyPr/>
                    <a:lstStyle/>
                    <a:p>
                      <a:r>
                        <a:rPr lang="en-GB" sz="1400" dirty="0"/>
                        <a:t>13 mins</a:t>
                      </a:r>
                    </a:p>
                  </a:txBody>
                  <a:tcPr/>
                </a:tc>
                <a:extLst>
                  <a:ext uri="{0D108BD9-81ED-4DB2-BD59-A6C34878D82A}">
                    <a16:rowId xmlns:a16="http://schemas.microsoft.com/office/drawing/2014/main" val="4072505498"/>
                  </a:ext>
                </a:extLst>
              </a:tr>
            </a:tbl>
          </a:graphicData>
        </a:graphic>
      </p:graphicFrame>
      <p:sp>
        <p:nvSpPr>
          <p:cNvPr id="15" name="TextBox 14">
            <a:extLst>
              <a:ext uri="{FF2B5EF4-FFF2-40B4-BE49-F238E27FC236}">
                <a16:creationId xmlns:a16="http://schemas.microsoft.com/office/drawing/2014/main" id="{29B97E98-536B-41B9-8B90-8532EC0D943B}"/>
              </a:ext>
            </a:extLst>
          </p:cNvPr>
          <p:cNvSpPr txBox="1"/>
          <p:nvPr/>
        </p:nvSpPr>
        <p:spPr>
          <a:xfrm>
            <a:off x="708025" y="3982890"/>
            <a:ext cx="4476750" cy="343620"/>
          </a:xfrm>
          <a:prstGeom prst="rect">
            <a:avLst/>
          </a:prstGeom>
          <a:noFill/>
        </p:spPr>
        <p:txBody>
          <a:bodyPr wrap="square" rtlCol="0">
            <a:spAutoFit/>
          </a:bodyPr>
          <a:lstStyle/>
          <a:p>
            <a:r>
              <a:rPr lang="en-GB" b="1" dirty="0"/>
              <a:t>45 minute service</a:t>
            </a:r>
          </a:p>
        </p:txBody>
      </p:sp>
      <p:sp>
        <p:nvSpPr>
          <p:cNvPr id="16" name="TextBox 15">
            <a:extLst>
              <a:ext uri="{FF2B5EF4-FFF2-40B4-BE49-F238E27FC236}">
                <a16:creationId xmlns:a16="http://schemas.microsoft.com/office/drawing/2014/main" id="{82BEF7D9-A626-4C9E-82BD-0063B9B26CD4}"/>
              </a:ext>
            </a:extLst>
          </p:cNvPr>
          <p:cNvSpPr txBox="1"/>
          <p:nvPr/>
        </p:nvSpPr>
        <p:spPr>
          <a:xfrm>
            <a:off x="6346824" y="3982890"/>
            <a:ext cx="4476750" cy="343620"/>
          </a:xfrm>
          <a:prstGeom prst="rect">
            <a:avLst/>
          </a:prstGeom>
          <a:noFill/>
        </p:spPr>
        <p:txBody>
          <a:bodyPr wrap="square" rtlCol="0">
            <a:spAutoFit/>
          </a:bodyPr>
          <a:lstStyle/>
          <a:p>
            <a:r>
              <a:rPr lang="en-GB" b="1" dirty="0"/>
              <a:t>Hourly Service</a:t>
            </a:r>
          </a:p>
        </p:txBody>
      </p:sp>
    </p:spTree>
    <p:extLst>
      <p:ext uri="{BB962C8B-B14F-4D97-AF65-F5344CB8AC3E}">
        <p14:creationId xmlns:p14="http://schemas.microsoft.com/office/powerpoint/2010/main" val="321579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668877-0579-48F1-BF71-30FE3AB17032}"/>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332475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EED7-4F73-4837-87E6-38108BC00BC1}"/>
              </a:ext>
            </a:extLst>
          </p:cNvPr>
          <p:cNvSpPr>
            <a:spLocks noGrp="1"/>
          </p:cNvSpPr>
          <p:nvPr>
            <p:ph type="title"/>
          </p:nvPr>
        </p:nvSpPr>
        <p:spPr/>
        <p:txBody>
          <a:bodyPr/>
          <a:lstStyle/>
          <a:p>
            <a:r>
              <a:rPr lang="en-GB" dirty="0"/>
              <a:t>Transport Focus Survey</a:t>
            </a:r>
          </a:p>
        </p:txBody>
      </p:sp>
      <p:pic>
        <p:nvPicPr>
          <p:cNvPr id="5" name="Content Placeholder 4">
            <a:extLst>
              <a:ext uri="{FF2B5EF4-FFF2-40B4-BE49-F238E27FC236}">
                <a16:creationId xmlns:a16="http://schemas.microsoft.com/office/drawing/2014/main" id="{FA5F5BCE-46EA-40D0-9E97-52FCBDE349B0}"/>
              </a:ext>
            </a:extLst>
          </p:cNvPr>
          <p:cNvPicPr>
            <a:picLocks noGrp="1" noChangeAspect="1"/>
          </p:cNvPicPr>
          <p:nvPr>
            <p:ph idx="1"/>
          </p:nvPr>
        </p:nvPicPr>
        <p:blipFill>
          <a:blip r:embed="rId2"/>
          <a:stretch>
            <a:fillRect/>
          </a:stretch>
        </p:blipFill>
        <p:spPr>
          <a:xfrm>
            <a:off x="838200" y="1690688"/>
            <a:ext cx="6183480" cy="4351338"/>
          </a:xfrm>
        </p:spPr>
      </p:pic>
      <p:sp>
        <p:nvSpPr>
          <p:cNvPr id="6" name="TextBox 5">
            <a:extLst>
              <a:ext uri="{FF2B5EF4-FFF2-40B4-BE49-F238E27FC236}">
                <a16:creationId xmlns:a16="http://schemas.microsoft.com/office/drawing/2014/main" id="{EB8F3294-0A09-41B5-893A-413B5068D8E3}"/>
              </a:ext>
            </a:extLst>
          </p:cNvPr>
          <p:cNvSpPr txBox="1"/>
          <p:nvPr/>
        </p:nvSpPr>
        <p:spPr>
          <a:xfrm>
            <a:off x="7743825" y="1771650"/>
            <a:ext cx="3895725" cy="846194"/>
          </a:xfrm>
          <a:prstGeom prst="rect">
            <a:avLst/>
          </a:prstGeom>
          <a:noFill/>
        </p:spPr>
        <p:txBody>
          <a:bodyPr wrap="square" rtlCol="0">
            <a:spAutoFit/>
          </a:bodyPr>
          <a:lstStyle/>
          <a:p>
            <a:pPr marL="285750" indent="-285750">
              <a:buFont typeface="Arial" panose="020B0604020202020204" pitchFamily="34" charset="0"/>
              <a:buChar char="•"/>
            </a:pPr>
            <a:r>
              <a:rPr lang="en-GB" dirty="0"/>
              <a:t>Punctuality by far the biggest driver of satisfaction according to the National Rail Passenger Survey</a:t>
            </a:r>
          </a:p>
        </p:txBody>
      </p:sp>
    </p:spTree>
    <p:extLst>
      <p:ext uri="{BB962C8B-B14F-4D97-AF65-F5344CB8AC3E}">
        <p14:creationId xmlns:p14="http://schemas.microsoft.com/office/powerpoint/2010/main" val="9723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708391"/>
            <a:ext cx="11379073" cy="6955750"/>
          </a:xfrm>
          <a:prstGeom prst="rect">
            <a:avLst/>
          </a:prstGeom>
          <a:noFill/>
        </p:spPr>
        <p:txBody>
          <a:bodyPr wrap="square" rtlCol="0">
            <a:spAutoFit/>
          </a:bodyPr>
          <a:lstStyle/>
          <a:p>
            <a:r>
              <a:rPr lang="en-GB" sz="2600" b="1" dirty="0">
                <a:solidFill>
                  <a:schemeClr val="tx1">
                    <a:lumMod val="65000"/>
                    <a:lumOff val="35000"/>
                  </a:schemeClr>
                </a:solidFill>
                <a:latin typeface="Arial" panose="020B0604020202020204" pitchFamily="34" charset="0"/>
                <a:cs typeface="Arial" panose="020B0604020202020204" pitchFamily="34" charset="0"/>
              </a:rPr>
              <a:t>Option 1 -  45 minute frequency (no change – as now)</a:t>
            </a: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Same frequency as current</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Performance risk due to minimum turnrounds</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Connections vary by hour due to 45 minute interval interfacing with hourly mainline service</a:t>
            </a:r>
          </a:p>
          <a:p>
            <a:pPr marL="457200" indent="-457200">
              <a:buFont typeface="Arial" panose="020B0604020202020204" pitchFamily="34" charset="0"/>
              <a:buChar char="•"/>
            </a:pPr>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r>
              <a:rPr lang="en-GB" sz="2600" b="1" dirty="0">
                <a:solidFill>
                  <a:schemeClr val="tx1">
                    <a:lumMod val="65000"/>
                    <a:lumOff val="35000"/>
                  </a:schemeClr>
                </a:solidFill>
                <a:latin typeface="Arial" panose="020B0604020202020204" pitchFamily="34" charset="0"/>
                <a:cs typeface="Arial" panose="020B0604020202020204" pitchFamily="34" charset="0"/>
              </a:rPr>
              <a:t>Option 2 – hourly frequency</a:t>
            </a: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More robust due to increased turnrounds</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Possibility of slightly later services without exceeding current mileage</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Standard connections throughout the day</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Easy timetable for customers to understand</a:t>
            </a:r>
          </a:p>
          <a:p>
            <a:pPr marL="457200" indent="-457200">
              <a:buFont typeface="Arial" panose="020B0604020202020204" pitchFamily="34" charset="0"/>
              <a:buChar char="•"/>
            </a:pPr>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r>
              <a:rPr lang="en-GB" sz="2600" b="1" dirty="0">
                <a:solidFill>
                  <a:schemeClr val="tx1">
                    <a:lumMod val="65000"/>
                    <a:lumOff val="35000"/>
                  </a:schemeClr>
                </a:solidFill>
                <a:latin typeface="Arial" panose="020B0604020202020204" pitchFamily="34" charset="0"/>
                <a:cs typeface="Arial" panose="020B0604020202020204" pitchFamily="34" charset="0"/>
              </a:rPr>
              <a:t>Option 3  - Hybrid</a:t>
            </a:r>
          </a:p>
          <a:p>
            <a:pPr marL="457200" indent="-457200">
              <a:buFont typeface="Arial" panose="020B0604020202020204" pitchFamily="34" charset="0"/>
              <a:buChar char="•"/>
            </a:pPr>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45 minute frequency during the peak, hourly off peak</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Maintains 4 round trips before 9:30am</a:t>
            </a:r>
          </a:p>
          <a:p>
            <a:pPr marL="457200" indent="-457200">
              <a:buFont typeface="Arial" panose="020B0604020202020204" pitchFamily="34" charset="0"/>
              <a:buChar char="•"/>
            </a:pPr>
            <a:r>
              <a:rPr lang="en-GB" sz="1800" dirty="0">
                <a:solidFill>
                  <a:schemeClr val="tx1">
                    <a:lumMod val="65000"/>
                    <a:lumOff val="35000"/>
                  </a:schemeClr>
                </a:solidFill>
                <a:latin typeface="Arial" panose="020B0604020202020204" pitchFamily="34" charset="0"/>
                <a:cs typeface="Arial" panose="020B0604020202020204" pitchFamily="34" charset="0"/>
              </a:rPr>
              <a:t>Leisure travellers get benefit of simplified timetable</a:t>
            </a: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Timetable Options</a:t>
            </a:r>
          </a:p>
        </p:txBody>
      </p:sp>
    </p:spTree>
    <p:extLst>
      <p:ext uri="{BB962C8B-B14F-4D97-AF65-F5344CB8AC3E}">
        <p14:creationId xmlns:p14="http://schemas.microsoft.com/office/powerpoint/2010/main" val="373283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1028442"/>
            <a:ext cx="11379073" cy="5478423"/>
          </a:xfrm>
          <a:prstGeom prst="rect">
            <a:avLst/>
          </a:prstGeom>
          <a:noFill/>
        </p:spPr>
        <p:txBody>
          <a:bodyPr wrap="square" rtlCol="0">
            <a:spAutoFit/>
          </a:bodyPr>
          <a:lstStyle/>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Current round trip takes 44 minutes</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45 minute service only has 1 minute of ‘recovery’ time per round trip</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On Time service% is 60-65%, we would like to target 80% plus, as all insights tell us performance is the biggest driver of customer satisfaction</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To allow better performance against the plan, ideally we would:</a:t>
            </a:r>
          </a:p>
          <a:p>
            <a:pPr marL="871926" lvl="1"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Add 1 minute in both directions to the schedules</a:t>
            </a:r>
          </a:p>
          <a:p>
            <a:pPr marL="1286652" lvl="2"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Results in a 46 minute round trip</a:t>
            </a:r>
          </a:p>
          <a:p>
            <a:pPr marL="1286652" lvl="2"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Can operate a 46 minute service if desired</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Current financial challenge means increasing the service and operating additional mileage is not likely to be viable</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Therefore in current structure it is not possible to deliver requested later services</a:t>
            </a:r>
          </a:p>
          <a:p>
            <a:pPr marL="457200" indent="-457200">
              <a:spcBef>
                <a:spcPts val="600"/>
              </a:spcBef>
              <a:spcAft>
                <a:spcPts val="600"/>
              </a:spcAft>
              <a:buFont typeface="Arial" panose="020B0604020202020204" pitchFamily="34" charset="0"/>
              <a:buChar char="•"/>
            </a:pPr>
            <a:r>
              <a:rPr lang="en-GB" sz="2000" dirty="0">
                <a:solidFill>
                  <a:schemeClr val="tx1">
                    <a:lumMod val="65000"/>
                    <a:lumOff val="35000"/>
                  </a:schemeClr>
                </a:solidFill>
                <a:latin typeface="Arial" panose="020B0604020202020204" pitchFamily="34" charset="0"/>
                <a:cs typeface="Arial" panose="020B0604020202020204" pitchFamily="34" charset="0"/>
              </a:rPr>
              <a:t>The proposals for Dec 22 timetable is designed to create repeating patterns on the mainline making connections more reliable and rememberable</a:t>
            </a: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Context – why consider change?</a:t>
            </a:r>
          </a:p>
        </p:txBody>
      </p:sp>
    </p:spTree>
    <p:extLst>
      <p:ext uri="{BB962C8B-B14F-4D97-AF65-F5344CB8AC3E}">
        <p14:creationId xmlns:p14="http://schemas.microsoft.com/office/powerpoint/2010/main" val="1906012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1154667"/>
            <a:ext cx="11379073" cy="1692771"/>
          </a:xfrm>
          <a:prstGeom prst="rect">
            <a:avLst/>
          </a:prstGeom>
          <a:noFill/>
        </p:spPr>
        <p:txBody>
          <a:bodyPr wrap="square" rtlCol="0">
            <a:spAutoFit/>
          </a:bodyPr>
          <a:lstStyle/>
          <a:p>
            <a:pPr marL="457200" indent="-457200">
              <a:buFont typeface="Arial" panose="020B0604020202020204" pitchFamily="34" charset="0"/>
              <a:buChar char="•"/>
            </a:pPr>
            <a:endParaRPr lang="en-GB" sz="2600"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Option 2 – Hourly Frequency</a:t>
            </a:r>
          </a:p>
        </p:txBody>
      </p:sp>
      <p:graphicFrame>
        <p:nvGraphicFramePr>
          <p:cNvPr id="3" name="Table 2">
            <a:extLst>
              <a:ext uri="{FF2B5EF4-FFF2-40B4-BE49-F238E27FC236}">
                <a16:creationId xmlns:a16="http://schemas.microsoft.com/office/drawing/2014/main" id="{BA4758B4-56AF-4262-834B-CE4DEEF849BD}"/>
              </a:ext>
            </a:extLst>
          </p:cNvPr>
          <p:cNvGraphicFramePr>
            <a:graphicFrameLocks noGrp="1"/>
          </p:cNvGraphicFramePr>
          <p:nvPr>
            <p:extLst>
              <p:ext uri="{D42A27DB-BD31-4B8C-83A1-F6EECF244321}">
                <p14:modId xmlns:p14="http://schemas.microsoft.com/office/powerpoint/2010/main" val="3402354698"/>
              </p:ext>
            </p:extLst>
          </p:nvPr>
        </p:nvGraphicFramePr>
        <p:xfrm>
          <a:off x="406463" y="1700611"/>
          <a:ext cx="11379073" cy="4160236"/>
        </p:xfrm>
        <a:graphic>
          <a:graphicData uri="http://schemas.openxmlformats.org/drawingml/2006/table">
            <a:tbl>
              <a:tblPr/>
              <a:tblGrid>
                <a:gridCol w="924627">
                  <a:extLst>
                    <a:ext uri="{9D8B030D-6E8A-4147-A177-3AD203B41FA5}">
                      <a16:colId xmlns:a16="http://schemas.microsoft.com/office/drawing/2014/main" val="1857508163"/>
                    </a:ext>
                  </a:extLst>
                </a:gridCol>
                <a:gridCol w="308209">
                  <a:extLst>
                    <a:ext uri="{9D8B030D-6E8A-4147-A177-3AD203B41FA5}">
                      <a16:colId xmlns:a16="http://schemas.microsoft.com/office/drawing/2014/main" val="4281186727"/>
                    </a:ext>
                  </a:extLst>
                </a:gridCol>
                <a:gridCol w="160269">
                  <a:extLst>
                    <a:ext uri="{9D8B030D-6E8A-4147-A177-3AD203B41FA5}">
                      <a16:colId xmlns:a16="http://schemas.microsoft.com/office/drawing/2014/main" val="2661127589"/>
                    </a:ext>
                  </a:extLst>
                </a:gridCol>
                <a:gridCol w="554776">
                  <a:extLst>
                    <a:ext uri="{9D8B030D-6E8A-4147-A177-3AD203B41FA5}">
                      <a16:colId xmlns:a16="http://schemas.microsoft.com/office/drawing/2014/main" val="1139439344"/>
                    </a:ext>
                  </a:extLst>
                </a:gridCol>
                <a:gridCol w="554776">
                  <a:extLst>
                    <a:ext uri="{9D8B030D-6E8A-4147-A177-3AD203B41FA5}">
                      <a16:colId xmlns:a16="http://schemas.microsoft.com/office/drawing/2014/main" val="3508198379"/>
                    </a:ext>
                  </a:extLst>
                </a:gridCol>
                <a:gridCol w="554776">
                  <a:extLst>
                    <a:ext uri="{9D8B030D-6E8A-4147-A177-3AD203B41FA5}">
                      <a16:colId xmlns:a16="http://schemas.microsoft.com/office/drawing/2014/main" val="1396247334"/>
                    </a:ext>
                  </a:extLst>
                </a:gridCol>
                <a:gridCol w="554776">
                  <a:extLst>
                    <a:ext uri="{9D8B030D-6E8A-4147-A177-3AD203B41FA5}">
                      <a16:colId xmlns:a16="http://schemas.microsoft.com/office/drawing/2014/main" val="3133992783"/>
                    </a:ext>
                  </a:extLst>
                </a:gridCol>
                <a:gridCol w="554776">
                  <a:extLst>
                    <a:ext uri="{9D8B030D-6E8A-4147-A177-3AD203B41FA5}">
                      <a16:colId xmlns:a16="http://schemas.microsoft.com/office/drawing/2014/main" val="3922496557"/>
                    </a:ext>
                  </a:extLst>
                </a:gridCol>
                <a:gridCol w="554776">
                  <a:extLst>
                    <a:ext uri="{9D8B030D-6E8A-4147-A177-3AD203B41FA5}">
                      <a16:colId xmlns:a16="http://schemas.microsoft.com/office/drawing/2014/main" val="2691634230"/>
                    </a:ext>
                  </a:extLst>
                </a:gridCol>
                <a:gridCol w="554776">
                  <a:extLst>
                    <a:ext uri="{9D8B030D-6E8A-4147-A177-3AD203B41FA5}">
                      <a16:colId xmlns:a16="http://schemas.microsoft.com/office/drawing/2014/main" val="1142986861"/>
                    </a:ext>
                  </a:extLst>
                </a:gridCol>
                <a:gridCol w="554776">
                  <a:extLst>
                    <a:ext uri="{9D8B030D-6E8A-4147-A177-3AD203B41FA5}">
                      <a16:colId xmlns:a16="http://schemas.microsoft.com/office/drawing/2014/main" val="2007023799"/>
                    </a:ext>
                  </a:extLst>
                </a:gridCol>
                <a:gridCol w="554776">
                  <a:extLst>
                    <a:ext uri="{9D8B030D-6E8A-4147-A177-3AD203B41FA5}">
                      <a16:colId xmlns:a16="http://schemas.microsoft.com/office/drawing/2014/main" val="873046428"/>
                    </a:ext>
                  </a:extLst>
                </a:gridCol>
                <a:gridCol w="554776">
                  <a:extLst>
                    <a:ext uri="{9D8B030D-6E8A-4147-A177-3AD203B41FA5}">
                      <a16:colId xmlns:a16="http://schemas.microsoft.com/office/drawing/2014/main" val="99107008"/>
                    </a:ext>
                  </a:extLst>
                </a:gridCol>
                <a:gridCol w="554776">
                  <a:extLst>
                    <a:ext uri="{9D8B030D-6E8A-4147-A177-3AD203B41FA5}">
                      <a16:colId xmlns:a16="http://schemas.microsoft.com/office/drawing/2014/main" val="744040418"/>
                    </a:ext>
                  </a:extLst>
                </a:gridCol>
                <a:gridCol w="554776">
                  <a:extLst>
                    <a:ext uri="{9D8B030D-6E8A-4147-A177-3AD203B41FA5}">
                      <a16:colId xmlns:a16="http://schemas.microsoft.com/office/drawing/2014/main" val="3575058418"/>
                    </a:ext>
                  </a:extLst>
                </a:gridCol>
                <a:gridCol w="554776">
                  <a:extLst>
                    <a:ext uri="{9D8B030D-6E8A-4147-A177-3AD203B41FA5}">
                      <a16:colId xmlns:a16="http://schemas.microsoft.com/office/drawing/2014/main" val="4029075816"/>
                    </a:ext>
                  </a:extLst>
                </a:gridCol>
                <a:gridCol w="554776">
                  <a:extLst>
                    <a:ext uri="{9D8B030D-6E8A-4147-A177-3AD203B41FA5}">
                      <a16:colId xmlns:a16="http://schemas.microsoft.com/office/drawing/2014/main" val="562505720"/>
                    </a:ext>
                  </a:extLst>
                </a:gridCol>
                <a:gridCol w="554776">
                  <a:extLst>
                    <a:ext uri="{9D8B030D-6E8A-4147-A177-3AD203B41FA5}">
                      <a16:colId xmlns:a16="http://schemas.microsoft.com/office/drawing/2014/main" val="2004415742"/>
                    </a:ext>
                  </a:extLst>
                </a:gridCol>
                <a:gridCol w="554776">
                  <a:extLst>
                    <a:ext uri="{9D8B030D-6E8A-4147-A177-3AD203B41FA5}">
                      <a16:colId xmlns:a16="http://schemas.microsoft.com/office/drawing/2014/main" val="1052410542"/>
                    </a:ext>
                  </a:extLst>
                </a:gridCol>
                <a:gridCol w="554776">
                  <a:extLst>
                    <a:ext uri="{9D8B030D-6E8A-4147-A177-3AD203B41FA5}">
                      <a16:colId xmlns:a16="http://schemas.microsoft.com/office/drawing/2014/main" val="1355770799"/>
                    </a:ext>
                  </a:extLst>
                </a:gridCol>
                <a:gridCol w="554776">
                  <a:extLst>
                    <a:ext uri="{9D8B030D-6E8A-4147-A177-3AD203B41FA5}">
                      <a16:colId xmlns:a16="http://schemas.microsoft.com/office/drawing/2014/main" val="290507149"/>
                    </a:ext>
                  </a:extLst>
                </a:gridCol>
              </a:tblGrid>
              <a:tr h="254029">
                <a:tc>
                  <a:txBody>
                    <a:bodyPr/>
                    <a:lstStyle/>
                    <a:p>
                      <a:pPr algn="l" fontAlgn="ctr"/>
                      <a:r>
                        <a:rPr lang="en-GB" sz="900" b="0" i="0" u="none" strike="noStrike" dirty="0">
                          <a:solidFill>
                            <a:srgbClr val="000000"/>
                          </a:solidFill>
                          <a:effectLst/>
                          <a:latin typeface="Tahoma" panose="020B0604030504040204" pitchFamily="34" charset="0"/>
                        </a:rPr>
                        <a:t>Departure Time</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05 45</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06 45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07 45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08 45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09 45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10 45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11 45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12 45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13 45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14 45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15 45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16 45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17 45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18 45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19 45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20 45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21 45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22 45</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746619005"/>
                  </a:ext>
                </a:extLst>
              </a:tr>
              <a:tr h="350385">
                <a:tc>
                  <a:txBody>
                    <a:bodyPr/>
                    <a:lstStyle/>
                    <a:p>
                      <a:pPr algn="l" fontAlgn="ctr"/>
                      <a:r>
                        <a:rPr lang="en-GB" sz="900" b="0" i="0" u="none" strike="noStrike">
                          <a:solidFill>
                            <a:srgbClr val="000000"/>
                          </a:solidFill>
                          <a:effectLst/>
                          <a:latin typeface="Tahoma" panose="020B0604030504040204" pitchFamily="34" charset="0"/>
                        </a:rPr>
                        <a:t>Origin</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dirty="0">
                          <a:solidFill>
                            <a:srgbClr val="000000"/>
                          </a:solidFill>
                          <a:effectLst/>
                          <a:latin typeface="Tahoma" panose="020B0604030504040204" pitchFamily="34" charset="0"/>
                        </a:rPr>
                        <a:t>Watford Junction</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dirty="0">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095056348"/>
                  </a:ext>
                </a:extLst>
              </a:tr>
              <a:tr h="359144">
                <a:tc>
                  <a:txBody>
                    <a:bodyPr/>
                    <a:lstStyle/>
                    <a:p>
                      <a:pPr algn="l" fontAlgn="ctr"/>
                      <a:r>
                        <a:rPr lang="en-GB" sz="900" b="0" i="0" u="none" strike="noStrike">
                          <a:solidFill>
                            <a:srgbClr val="000000"/>
                          </a:solidFill>
                          <a:effectLst/>
                          <a:latin typeface="Tahoma" panose="020B0604030504040204" pitchFamily="34" charset="0"/>
                        </a:rPr>
                        <a:t>Destination</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10090413"/>
                  </a:ext>
                </a:extLst>
              </a:tr>
              <a:tr h="254029">
                <a:tc>
                  <a:txBody>
                    <a:bodyPr/>
                    <a:lstStyle/>
                    <a:p>
                      <a:pPr algn="l" fontAlgn="t"/>
                      <a:r>
                        <a:rPr lang="en-GB" sz="900" b="1" i="0" u="none" strike="noStrike">
                          <a:solidFill>
                            <a:srgbClr val="000000"/>
                          </a:solidFill>
                          <a:effectLst/>
                          <a:latin typeface="Tahoma" panose="020B0604030504040204" pitchFamily="34" charset="0"/>
                        </a:rPr>
                        <a:t>Watford Junction</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05 45</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09 45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22 45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477077863"/>
                  </a:ext>
                </a:extLst>
              </a:tr>
              <a:tr h="254029">
                <a:tc>
                  <a:txBody>
                    <a:bodyPr/>
                    <a:lstStyle/>
                    <a:p>
                      <a:pPr algn="l" fontAlgn="t"/>
                      <a:r>
                        <a:rPr lang="en-GB" sz="900" b="1" i="0" u="none" strike="noStrike">
                          <a:solidFill>
                            <a:srgbClr val="000000"/>
                          </a:solidFill>
                          <a:effectLst/>
                          <a:latin typeface="Tahoma" panose="020B0604030504040204" pitchFamily="34" charset="0"/>
                        </a:rPr>
                        <a:t>Watford North</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2</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05 48</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11 48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486620960"/>
                  </a:ext>
                </a:extLst>
              </a:tr>
              <a:tr h="254029">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3</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05 48</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22 48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668040339"/>
                  </a:ext>
                </a:extLst>
              </a:tr>
              <a:tr h="350385">
                <a:tc>
                  <a:txBody>
                    <a:bodyPr/>
                    <a:lstStyle/>
                    <a:p>
                      <a:pPr algn="l" fontAlgn="t"/>
                      <a:r>
                        <a:rPr lang="en-GB" sz="900" b="0" i="0" u="none" strike="noStrike">
                          <a:solidFill>
                            <a:srgbClr val="000000"/>
                          </a:solidFill>
                          <a:effectLst/>
                          <a:latin typeface="Tahoma" panose="020B0604030504040204" pitchFamily="34" charset="0"/>
                        </a:rPr>
                        <a:t>Garston (Hertfordshire)</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13 51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606547729"/>
                  </a:ext>
                </a:extLst>
              </a:tr>
              <a:tr h="254029">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5</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15 51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152087227"/>
                  </a:ext>
                </a:extLst>
              </a:tr>
              <a:tr h="254029">
                <a:tc>
                  <a:txBody>
                    <a:bodyPr/>
                    <a:lstStyle/>
                    <a:p>
                      <a:pPr algn="l" fontAlgn="t"/>
                      <a:r>
                        <a:rPr lang="en-GB" sz="900" b="0" i="0" u="none" strike="noStrike">
                          <a:solidFill>
                            <a:srgbClr val="000000"/>
                          </a:solidFill>
                          <a:effectLst/>
                          <a:latin typeface="Tahoma" panose="020B0604030504040204" pitchFamily="34" charset="0"/>
                        </a:rPr>
                        <a:t>Bricket Wood</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6</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16 54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215895786"/>
                  </a:ext>
                </a:extLst>
              </a:tr>
              <a:tr h="254029">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18 54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151551562"/>
                  </a:ext>
                </a:extLst>
              </a:tr>
              <a:tr h="254029">
                <a:tc>
                  <a:txBody>
                    <a:bodyPr/>
                    <a:lstStyle/>
                    <a:p>
                      <a:pPr algn="l" fontAlgn="t"/>
                      <a:r>
                        <a:rPr lang="en-GB" sz="900" b="0" i="0" u="none" strike="noStrike">
                          <a:solidFill>
                            <a:srgbClr val="000000"/>
                          </a:solidFill>
                          <a:effectLst/>
                          <a:latin typeface="Tahoma" panose="020B0604030504040204" pitchFamily="34" charset="0"/>
                        </a:rPr>
                        <a:t>How Wood</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8</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19 57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2790068"/>
                  </a:ext>
                </a:extLst>
              </a:tr>
              <a:tr h="254029">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9</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05 57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22 57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599410513"/>
                  </a:ext>
                </a:extLst>
              </a:tr>
              <a:tr h="254029">
                <a:tc>
                  <a:txBody>
                    <a:bodyPr/>
                    <a:lstStyle/>
                    <a:p>
                      <a:pPr algn="l" fontAlgn="t"/>
                      <a:r>
                        <a:rPr lang="en-GB" sz="900" b="0" i="0" u="none" strike="noStrike">
                          <a:solidFill>
                            <a:srgbClr val="000000"/>
                          </a:solidFill>
                          <a:effectLst/>
                          <a:latin typeface="Tahoma" panose="020B0604030504040204" pitchFamily="34" charset="0"/>
                        </a:rPr>
                        <a:t>Park Street</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10</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06 00</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21 00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278933077"/>
                  </a:ext>
                </a:extLst>
              </a:tr>
              <a:tr h="254029">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06 00</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22 00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23 00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958077770"/>
                  </a:ext>
                </a:extLst>
              </a:tr>
              <a:tr h="262789">
                <a:tc>
                  <a:txBody>
                    <a:bodyPr/>
                    <a:lstStyle/>
                    <a:p>
                      <a:pPr algn="l" fontAlgn="t"/>
                      <a:r>
                        <a:rPr lang="en-GB" sz="900" b="1" i="0" u="none" strike="noStrike">
                          <a:solidFill>
                            <a:srgbClr val="000000"/>
                          </a:solidFill>
                          <a:effectLst/>
                          <a:latin typeface="Tahoma" panose="020B0604030504040204" pitchFamily="34" charset="0"/>
                        </a:rPr>
                        <a:t>St. Albans Abbey</a:t>
                      </a:r>
                    </a:p>
                  </a:txBody>
                  <a:tcPr marL="5696" marR="5696" marT="5696"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12</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06 02</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23 02</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81544616"/>
                  </a:ext>
                </a:extLst>
              </a:tr>
            </a:tbl>
          </a:graphicData>
        </a:graphic>
      </p:graphicFrame>
      <p:sp>
        <p:nvSpPr>
          <p:cNvPr id="5" name="TextBox 4">
            <a:extLst>
              <a:ext uri="{FF2B5EF4-FFF2-40B4-BE49-F238E27FC236}">
                <a16:creationId xmlns:a16="http://schemas.microsoft.com/office/drawing/2014/main" id="{A17D3652-F29F-4CF0-90FE-8F8B5976DFBE}"/>
              </a:ext>
            </a:extLst>
          </p:cNvPr>
          <p:cNvSpPr txBox="1"/>
          <p:nvPr/>
        </p:nvSpPr>
        <p:spPr>
          <a:xfrm>
            <a:off x="523875" y="6267450"/>
            <a:ext cx="11172825" cy="343620"/>
          </a:xfrm>
          <a:prstGeom prst="rect">
            <a:avLst/>
          </a:prstGeom>
          <a:noFill/>
        </p:spPr>
        <p:txBody>
          <a:bodyPr wrap="square" rtlCol="0">
            <a:spAutoFit/>
          </a:bodyPr>
          <a:lstStyle/>
          <a:p>
            <a:r>
              <a:rPr lang="en-GB" dirty="0"/>
              <a:t>Service highlighted yellow is the later service we could potentially run subject to agreement with Network Rail Engineering Access</a:t>
            </a:r>
          </a:p>
        </p:txBody>
      </p:sp>
    </p:spTree>
    <p:extLst>
      <p:ext uri="{BB962C8B-B14F-4D97-AF65-F5344CB8AC3E}">
        <p14:creationId xmlns:p14="http://schemas.microsoft.com/office/powerpoint/2010/main" val="421853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1154667"/>
            <a:ext cx="11379073" cy="1692771"/>
          </a:xfrm>
          <a:prstGeom prst="rect">
            <a:avLst/>
          </a:prstGeom>
          <a:noFill/>
        </p:spPr>
        <p:txBody>
          <a:bodyPr wrap="square" rtlCol="0">
            <a:spAutoFit/>
          </a:bodyPr>
          <a:lstStyle/>
          <a:p>
            <a:pPr marL="457200" indent="-457200">
              <a:buFont typeface="Arial" panose="020B0604020202020204" pitchFamily="34" charset="0"/>
              <a:buChar char="•"/>
            </a:pPr>
            <a:endParaRPr lang="en-GB" sz="2600"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Option 2 – Hourly Frequency</a:t>
            </a:r>
          </a:p>
        </p:txBody>
      </p:sp>
      <p:graphicFrame>
        <p:nvGraphicFramePr>
          <p:cNvPr id="7" name="Table 6">
            <a:extLst>
              <a:ext uri="{FF2B5EF4-FFF2-40B4-BE49-F238E27FC236}">
                <a16:creationId xmlns:a16="http://schemas.microsoft.com/office/drawing/2014/main" id="{74FD4143-3AF4-47E5-84FD-9AAC93C0F684}"/>
              </a:ext>
            </a:extLst>
          </p:cNvPr>
          <p:cNvGraphicFramePr>
            <a:graphicFrameLocks noGrp="1"/>
          </p:cNvGraphicFramePr>
          <p:nvPr>
            <p:extLst>
              <p:ext uri="{D42A27DB-BD31-4B8C-83A1-F6EECF244321}">
                <p14:modId xmlns:p14="http://schemas.microsoft.com/office/powerpoint/2010/main" val="2084995985"/>
              </p:ext>
            </p:extLst>
          </p:nvPr>
        </p:nvGraphicFramePr>
        <p:xfrm>
          <a:off x="600076" y="1508780"/>
          <a:ext cx="11379073" cy="4682469"/>
        </p:xfrm>
        <a:graphic>
          <a:graphicData uri="http://schemas.openxmlformats.org/drawingml/2006/table">
            <a:tbl>
              <a:tblPr/>
              <a:tblGrid>
                <a:gridCol w="924627">
                  <a:extLst>
                    <a:ext uri="{9D8B030D-6E8A-4147-A177-3AD203B41FA5}">
                      <a16:colId xmlns:a16="http://schemas.microsoft.com/office/drawing/2014/main" val="538277237"/>
                    </a:ext>
                  </a:extLst>
                </a:gridCol>
                <a:gridCol w="308209">
                  <a:extLst>
                    <a:ext uri="{9D8B030D-6E8A-4147-A177-3AD203B41FA5}">
                      <a16:colId xmlns:a16="http://schemas.microsoft.com/office/drawing/2014/main" val="299622672"/>
                    </a:ext>
                  </a:extLst>
                </a:gridCol>
                <a:gridCol w="160269">
                  <a:extLst>
                    <a:ext uri="{9D8B030D-6E8A-4147-A177-3AD203B41FA5}">
                      <a16:colId xmlns:a16="http://schemas.microsoft.com/office/drawing/2014/main" val="2744192812"/>
                    </a:ext>
                  </a:extLst>
                </a:gridCol>
                <a:gridCol w="554776">
                  <a:extLst>
                    <a:ext uri="{9D8B030D-6E8A-4147-A177-3AD203B41FA5}">
                      <a16:colId xmlns:a16="http://schemas.microsoft.com/office/drawing/2014/main" val="2863540824"/>
                    </a:ext>
                  </a:extLst>
                </a:gridCol>
                <a:gridCol w="554776">
                  <a:extLst>
                    <a:ext uri="{9D8B030D-6E8A-4147-A177-3AD203B41FA5}">
                      <a16:colId xmlns:a16="http://schemas.microsoft.com/office/drawing/2014/main" val="546944123"/>
                    </a:ext>
                  </a:extLst>
                </a:gridCol>
                <a:gridCol w="554776">
                  <a:extLst>
                    <a:ext uri="{9D8B030D-6E8A-4147-A177-3AD203B41FA5}">
                      <a16:colId xmlns:a16="http://schemas.microsoft.com/office/drawing/2014/main" val="2452026453"/>
                    </a:ext>
                  </a:extLst>
                </a:gridCol>
                <a:gridCol w="554776">
                  <a:extLst>
                    <a:ext uri="{9D8B030D-6E8A-4147-A177-3AD203B41FA5}">
                      <a16:colId xmlns:a16="http://schemas.microsoft.com/office/drawing/2014/main" val="4250832042"/>
                    </a:ext>
                  </a:extLst>
                </a:gridCol>
                <a:gridCol w="554776">
                  <a:extLst>
                    <a:ext uri="{9D8B030D-6E8A-4147-A177-3AD203B41FA5}">
                      <a16:colId xmlns:a16="http://schemas.microsoft.com/office/drawing/2014/main" val="1236543694"/>
                    </a:ext>
                  </a:extLst>
                </a:gridCol>
                <a:gridCol w="554776">
                  <a:extLst>
                    <a:ext uri="{9D8B030D-6E8A-4147-A177-3AD203B41FA5}">
                      <a16:colId xmlns:a16="http://schemas.microsoft.com/office/drawing/2014/main" val="2239429653"/>
                    </a:ext>
                  </a:extLst>
                </a:gridCol>
                <a:gridCol w="554776">
                  <a:extLst>
                    <a:ext uri="{9D8B030D-6E8A-4147-A177-3AD203B41FA5}">
                      <a16:colId xmlns:a16="http://schemas.microsoft.com/office/drawing/2014/main" val="4201441501"/>
                    </a:ext>
                  </a:extLst>
                </a:gridCol>
                <a:gridCol w="554776">
                  <a:extLst>
                    <a:ext uri="{9D8B030D-6E8A-4147-A177-3AD203B41FA5}">
                      <a16:colId xmlns:a16="http://schemas.microsoft.com/office/drawing/2014/main" val="2265318788"/>
                    </a:ext>
                  </a:extLst>
                </a:gridCol>
                <a:gridCol w="554776">
                  <a:extLst>
                    <a:ext uri="{9D8B030D-6E8A-4147-A177-3AD203B41FA5}">
                      <a16:colId xmlns:a16="http://schemas.microsoft.com/office/drawing/2014/main" val="1765752747"/>
                    </a:ext>
                  </a:extLst>
                </a:gridCol>
                <a:gridCol w="554776">
                  <a:extLst>
                    <a:ext uri="{9D8B030D-6E8A-4147-A177-3AD203B41FA5}">
                      <a16:colId xmlns:a16="http://schemas.microsoft.com/office/drawing/2014/main" val="4011544497"/>
                    </a:ext>
                  </a:extLst>
                </a:gridCol>
                <a:gridCol w="554776">
                  <a:extLst>
                    <a:ext uri="{9D8B030D-6E8A-4147-A177-3AD203B41FA5}">
                      <a16:colId xmlns:a16="http://schemas.microsoft.com/office/drawing/2014/main" val="2946893979"/>
                    </a:ext>
                  </a:extLst>
                </a:gridCol>
                <a:gridCol w="554776">
                  <a:extLst>
                    <a:ext uri="{9D8B030D-6E8A-4147-A177-3AD203B41FA5}">
                      <a16:colId xmlns:a16="http://schemas.microsoft.com/office/drawing/2014/main" val="2742057163"/>
                    </a:ext>
                  </a:extLst>
                </a:gridCol>
                <a:gridCol w="554776">
                  <a:extLst>
                    <a:ext uri="{9D8B030D-6E8A-4147-A177-3AD203B41FA5}">
                      <a16:colId xmlns:a16="http://schemas.microsoft.com/office/drawing/2014/main" val="1834250208"/>
                    </a:ext>
                  </a:extLst>
                </a:gridCol>
                <a:gridCol w="554776">
                  <a:extLst>
                    <a:ext uri="{9D8B030D-6E8A-4147-A177-3AD203B41FA5}">
                      <a16:colId xmlns:a16="http://schemas.microsoft.com/office/drawing/2014/main" val="3804112957"/>
                    </a:ext>
                  </a:extLst>
                </a:gridCol>
                <a:gridCol w="554776">
                  <a:extLst>
                    <a:ext uri="{9D8B030D-6E8A-4147-A177-3AD203B41FA5}">
                      <a16:colId xmlns:a16="http://schemas.microsoft.com/office/drawing/2014/main" val="3392250658"/>
                    </a:ext>
                  </a:extLst>
                </a:gridCol>
                <a:gridCol w="554776">
                  <a:extLst>
                    <a:ext uri="{9D8B030D-6E8A-4147-A177-3AD203B41FA5}">
                      <a16:colId xmlns:a16="http://schemas.microsoft.com/office/drawing/2014/main" val="3161045316"/>
                    </a:ext>
                  </a:extLst>
                </a:gridCol>
                <a:gridCol w="554776">
                  <a:extLst>
                    <a:ext uri="{9D8B030D-6E8A-4147-A177-3AD203B41FA5}">
                      <a16:colId xmlns:a16="http://schemas.microsoft.com/office/drawing/2014/main" val="3503003371"/>
                    </a:ext>
                  </a:extLst>
                </a:gridCol>
                <a:gridCol w="554776">
                  <a:extLst>
                    <a:ext uri="{9D8B030D-6E8A-4147-A177-3AD203B41FA5}">
                      <a16:colId xmlns:a16="http://schemas.microsoft.com/office/drawing/2014/main" val="3444373458"/>
                    </a:ext>
                  </a:extLst>
                </a:gridCol>
              </a:tblGrid>
              <a:tr h="288918">
                <a:tc>
                  <a:txBody>
                    <a:bodyPr/>
                    <a:lstStyle/>
                    <a:p>
                      <a:pPr algn="l" fontAlgn="ctr"/>
                      <a:r>
                        <a:rPr lang="en-GB" sz="900" b="0" i="0" u="none" strike="noStrike">
                          <a:solidFill>
                            <a:srgbClr val="000000"/>
                          </a:solidFill>
                          <a:effectLst/>
                          <a:latin typeface="Tahoma" panose="020B0604030504040204" pitchFamily="34" charset="0"/>
                        </a:rPr>
                        <a:t>Departure Time</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06 08</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07 08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08 08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09 08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10 08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11 08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12 08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13 08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14 08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15 08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16 08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17 08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18 08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19 08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20 08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21 08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22 08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23 08</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802912105"/>
                  </a:ext>
                </a:extLst>
              </a:tr>
              <a:tr h="398509">
                <a:tc>
                  <a:txBody>
                    <a:bodyPr/>
                    <a:lstStyle/>
                    <a:p>
                      <a:pPr algn="l" fontAlgn="ctr"/>
                      <a:r>
                        <a:rPr lang="en-GB" sz="900" b="0" i="0" u="none" strike="noStrike">
                          <a:solidFill>
                            <a:srgbClr val="000000"/>
                          </a:solidFill>
                          <a:effectLst/>
                          <a:latin typeface="Tahoma" panose="020B0604030504040204" pitchFamily="34" charset="0"/>
                        </a:rPr>
                        <a:t>Origin</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St. Albans Abbey</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265586782"/>
                  </a:ext>
                </a:extLst>
              </a:tr>
              <a:tr h="408471">
                <a:tc>
                  <a:txBody>
                    <a:bodyPr/>
                    <a:lstStyle/>
                    <a:p>
                      <a:pPr algn="l" fontAlgn="ctr"/>
                      <a:r>
                        <a:rPr lang="en-GB" sz="900" b="0" i="0" u="none" strike="noStrike">
                          <a:solidFill>
                            <a:srgbClr val="000000"/>
                          </a:solidFill>
                          <a:effectLst/>
                          <a:latin typeface="Tahoma" panose="020B0604030504040204" pitchFamily="34" charset="0"/>
                        </a:rPr>
                        <a:t>Destination</a:t>
                      </a:r>
                    </a:p>
                  </a:txBody>
                  <a:tcPr marL="5696" marR="5696" marT="5696"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 </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Tahoma" panose="020B0604030504040204" pitchFamily="34" charset="0"/>
                        </a:rPr>
                        <a:t>Watford Junction</a:t>
                      </a:r>
                    </a:p>
                  </a:txBody>
                  <a:tcPr marL="5696" marR="5696" marT="5696"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98874744"/>
                  </a:ext>
                </a:extLst>
              </a:tr>
              <a:tr h="288918">
                <a:tc>
                  <a:txBody>
                    <a:bodyPr/>
                    <a:lstStyle/>
                    <a:p>
                      <a:pPr algn="l" fontAlgn="t"/>
                      <a:r>
                        <a:rPr lang="en-GB" sz="900" b="1" i="0" u="none" strike="noStrike">
                          <a:solidFill>
                            <a:srgbClr val="000000"/>
                          </a:solidFill>
                          <a:effectLst/>
                          <a:latin typeface="Tahoma" panose="020B0604030504040204" pitchFamily="34" charset="0"/>
                        </a:rPr>
                        <a:t>St. Albans Abbey</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06 08</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23 08</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423592559"/>
                  </a:ext>
                </a:extLst>
              </a:tr>
              <a:tr h="288918">
                <a:tc>
                  <a:txBody>
                    <a:bodyPr/>
                    <a:lstStyle/>
                    <a:p>
                      <a:pPr algn="l" fontAlgn="t"/>
                      <a:r>
                        <a:rPr lang="en-GB" sz="900" b="0" i="0" u="none" strike="noStrike">
                          <a:solidFill>
                            <a:srgbClr val="000000"/>
                          </a:solidFill>
                          <a:effectLst/>
                          <a:latin typeface="Tahoma" panose="020B0604030504040204" pitchFamily="34" charset="0"/>
                        </a:rPr>
                        <a:t>Park Street</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2</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683262723"/>
                  </a:ext>
                </a:extLst>
              </a:tr>
              <a:tr h="288918">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3</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377952436"/>
                  </a:ext>
                </a:extLst>
              </a:tr>
              <a:tr h="288918">
                <a:tc>
                  <a:txBody>
                    <a:bodyPr/>
                    <a:lstStyle/>
                    <a:p>
                      <a:pPr algn="l" fontAlgn="t"/>
                      <a:r>
                        <a:rPr lang="en-GB" sz="900" b="0" i="0" u="none" strike="noStrike">
                          <a:solidFill>
                            <a:srgbClr val="000000"/>
                          </a:solidFill>
                          <a:effectLst/>
                          <a:latin typeface="Tahoma" panose="020B0604030504040204" pitchFamily="34" charset="0"/>
                        </a:rPr>
                        <a:t>How Wood</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851051967"/>
                  </a:ext>
                </a:extLst>
              </a:tr>
              <a:tr h="288918">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5</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06 14</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23 14</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076690640"/>
                  </a:ext>
                </a:extLst>
              </a:tr>
              <a:tr h="288918">
                <a:tc>
                  <a:txBody>
                    <a:bodyPr/>
                    <a:lstStyle/>
                    <a:p>
                      <a:pPr algn="l" fontAlgn="t"/>
                      <a:r>
                        <a:rPr lang="en-GB" sz="900" b="0" i="0" u="none" strike="noStrike">
                          <a:solidFill>
                            <a:srgbClr val="000000"/>
                          </a:solidFill>
                          <a:effectLst/>
                          <a:latin typeface="Tahoma" panose="020B0604030504040204" pitchFamily="34" charset="0"/>
                        </a:rPr>
                        <a:t>Bricket Wood</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6</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179655332"/>
                  </a:ext>
                </a:extLst>
              </a:tr>
              <a:tr h="288918">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06 17</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23 17</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800239913"/>
                  </a:ext>
                </a:extLst>
              </a:tr>
              <a:tr h="398509">
                <a:tc>
                  <a:txBody>
                    <a:bodyPr/>
                    <a:lstStyle/>
                    <a:p>
                      <a:pPr algn="l" fontAlgn="t"/>
                      <a:r>
                        <a:rPr lang="en-GB" sz="900" b="0" i="0" u="none" strike="noStrike">
                          <a:solidFill>
                            <a:srgbClr val="000000"/>
                          </a:solidFill>
                          <a:effectLst/>
                          <a:latin typeface="Tahoma" panose="020B0604030504040204" pitchFamily="34" charset="0"/>
                        </a:rPr>
                        <a:t>Garston (Hertfordshire)</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8</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06 20</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23 20</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515129699"/>
                  </a:ext>
                </a:extLst>
              </a:tr>
              <a:tr h="288918">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9</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06 21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23 21</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778513130"/>
                  </a:ext>
                </a:extLst>
              </a:tr>
              <a:tr h="288918">
                <a:tc>
                  <a:txBody>
                    <a:bodyPr/>
                    <a:lstStyle/>
                    <a:p>
                      <a:pPr algn="l" fontAlgn="t"/>
                      <a:r>
                        <a:rPr lang="en-GB" sz="900" b="1" i="0" u="none" strike="noStrike">
                          <a:solidFill>
                            <a:srgbClr val="000000"/>
                          </a:solidFill>
                          <a:effectLst/>
                          <a:latin typeface="Tahoma" panose="020B0604030504040204" pitchFamily="34" charset="0"/>
                        </a:rPr>
                        <a:t>Watford North</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10</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06 23</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921197186"/>
                  </a:ext>
                </a:extLst>
              </a:tr>
              <a:tr h="288918">
                <a:tc>
                  <a:txBody>
                    <a:bodyPr/>
                    <a:lstStyle/>
                    <a:p>
                      <a:pPr algn="l" fontAlgn="t"/>
                      <a:r>
                        <a:rPr lang="en-GB" sz="900" b="0" i="0" u="none" strike="noStrike">
                          <a:solidFill>
                            <a:srgbClr val="000000"/>
                          </a:solidFill>
                          <a:effectLst/>
                          <a:latin typeface="Tahoma" panose="020B0604030504040204" pitchFamily="34" charset="0"/>
                        </a:rPr>
                        <a:t> </a:t>
                      </a:r>
                    </a:p>
                  </a:txBody>
                  <a:tcPr marL="5696" marR="5696" marT="5696"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dep</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11</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06 23</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23 23</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15785471"/>
                  </a:ext>
                </a:extLst>
              </a:tr>
              <a:tr h="298882">
                <a:tc>
                  <a:txBody>
                    <a:bodyPr/>
                    <a:lstStyle/>
                    <a:p>
                      <a:pPr algn="l" fontAlgn="t"/>
                      <a:r>
                        <a:rPr lang="en-GB" sz="900" b="1" i="0" u="none" strike="noStrike">
                          <a:solidFill>
                            <a:srgbClr val="000000"/>
                          </a:solidFill>
                          <a:effectLst/>
                          <a:latin typeface="Tahoma" panose="020B0604030504040204" pitchFamily="34" charset="0"/>
                        </a:rPr>
                        <a:t>Watford Junction</a:t>
                      </a:r>
                    </a:p>
                  </a:txBody>
                  <a:tcPr marL="5696" marR="5696" marT="5696"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900" b="0" i="0" u="none" strike="noStrike">
                          <a:solidFill>
                            <a:srgbClr val="000000"/>
                          </a:solidFill>
                          <a:effectLst/>
                          <a:latin typeface="Tahoma" panose="020B0604030504040204" pitchFamily="34" charset="0"/>
                        </a:rPr>
                        <a:t>arr</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GB" sz="900" b="0" i="0" u="none" strike="noStrike">
                          <a:solidFill>
                            <a:srgbClr val="000000"/>
                          </a:solidFill>
                          <a:effectLst/>
                          <a:latin typeface="Tahoma" panose="020B0604030504040204" pitchFamily="34" charset="0"/>
                        </a:rPr>
                        <a:t>12</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06 25</a:t>
                      </a:r>
                    </a:p>
                  </a:txBody>
                  <a:tcPr marL="5696" marR="5696" marT="5696"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07 25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08 25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09 25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10 25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11 25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12 25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13 25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14 25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15 25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16 25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17 25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18 25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19 25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20 25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21 25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a:solidFill>
                            <a:srgbClr val="000000"/>
                          </a:solidFill>
                          <a:effectLst/>
                          <a:latin typeface="Tahoma" panose="020B0604030504040204" pitchFamily="34" charset="0"/>
                        </a:rPr>
                        <a:t>22 25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900" b="1" i="0" u="none" strike="noStrike" dirty="0">
                          <a:solidFill>
                            <a:srgbClr val="000000"/>
                          </a:solidFill>
                          <a:effectLst/>
                          <a:latin typeface="Tahoma" panose="020B0604030504040204" pitchFamily="34" charset="0"/>
                        </a:rPr>
                        <a:t>23 25</a:t>
                      </a:r>
                    </a:p>
                  </a:txBody>
                  <a:tcPr marL="5696" marR="5696" marT="5696"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29800376"/>
                  </a:ext>
                </a:extLst>
              </a:tr>
            </a:tbl>
          </a:graphicData>
        </a:graphic>
      </p:graphicFrame>
      <p:sp>
        <p:nvSpPr>
          <p:cNvPr id="5" name="TextBox 4">
            <a:extLst>
              <a:ext uri="{FF2B5EF4-FFF2-40B4-BE49-F238E27FC236}">
                <a16:creationId xmlns:a16="http://schemas.microsoft.com/office/drawing/2014/main" id="{0583B728-6AA7-4A27-B404-34611BF23791}"/>
              </a:ext>
            </a:extLst>
          </p:cNvPr>
          <p:cNvSpPr txBox="1"/>
          <p:nvPr/>
        </p:nvSpPr>
        <p:spPr>
          <a:xfrm>
            <a:off x="523875" y="6267450"/>
            <a:ext cx="11172825" cy="343620"/>
          </a:xfrm>
          <a:prstGeom prst="rect">
            <a:avLst/>
          </a:prstGeom>
          <a:noFill/>
        </p:spPr>
        <p:txBody>
          <a:bodyPr wrap="square" rtlCol="0">
            <a:spAutoFit/>
          </a:bodyPr>
          <a:lstStyle/>
          <a:p>
            <a:r>
              <a:rPr lang="en-GB" dirty="0"/>
              <a:t>Service highlighted yellow is the later service we could potentially run subject to agreement with Network Rail Engineering Access</a:t>
            </a:r>
          </a:p>
        </p:txBody>
      </p:sp>
    </p:spTree>
    <p:extLst>
      <p:ext uri="{BB962C8B-B14F-4D97-AF65-F5344CB8AC3E}">
        <p14:creationId xmlns:p14="http://schemas.microsoft.com/office/powerpoint/2010/main" val="384139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1154667"/>
            <a:ext cx="11379073" cy="1692771"/>
          </a:xfrm>
          <a:prstGeom prst="rect">
            <a:avLst/>
          </a:prstGeom>
          <a:noFill/>
        </p:spPr>
        <p:txBody>
          <a:bodyPr wrap="square" rtlCol="0">
            <a:spAutoFit/>
          </a:bodyPr>
          <a:lstStyle/>
          <a:p>
            <a:pPr marL="457200" indent="-457200">
              <a:buFont typeface="Arial" panose="020B0604020202020204" pitchFamily="34" charset="0"/>
              <a:buChar char="•"/>
            </a:pPr>
            <a:endParaRPr lang="en-GB" sz="2600"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Option 3 – Hybrid</a:t>
            </a:r>
          </a:p>
        </p:txBody>
      </p:sp>
      <p:graphicFrame>
        <p:nvGraphicFramePr>
          <p:cNvPr id="2" name="Table 1">
            <a:extLst>
              <a:ext uri="{FF2B5EF4-FFF2-40B4-BE49-F238E27FC236}">
                <a16:creationId xmlns:a16="http://schemas.microsoft.com/office/drawing/2014/main" id="{398BD480-B628-474C-8F17-02EB95DFCD53}"/>
              </a:ext>
            </a:extLst>
          </p:cNvPr>
          <p:cNvGraphicFramePr>
            <a:graphicFrameLocks noGrp="1"/>
          </p:cNvGraphicFramePr>
          <p:nvPr>
            <p:extLst>
              <p:ext uri="{D42A27DB-BD31-4B8C-83A1-F6EECF244321}">
                <p14:modId xmlns:p14="http://schemas.microsoft.com/office/powerpoint/2010/main" val="1773822315"/>
              </p:ext>
            </p:extLst>
          </p:nvPr>
        </p:nvGraphicFramePr>
        <p:xfrm>
          <a:off x="495300" y="1411842"/>
          <a:ext cx="11449040" cy="4809189"/>
        </p:xfrm>
        <a:graphic>
          <a:graphicData uri="http://schemas.openxmlformats.org/drawingml/2006/table">
            <a:tbl>
              <a:tblPr/>
              <a:tblGrid>
                <a:gridCol w="847660">
                  <a:extLst>
                    <a:ext uri="{9D8B030D-6E8A-4147-A177-3AD203B41FA5}">
                      <a16:colId xmlns:a16="http://schemas.microsoft.com/office/drawing/2014/main" val="1146704250"/>
                    </a:ext>
                  </a:extLst>
                </a:gridCol>
                <a:gridCol w="282553">
                  <a:extLst>
                    <a:ext uri="{9D8B030D-6E8A-4147-A177-3AD203B41FA5}">
                      <a16:colId xmlns:a16="http://schemas.microsoft.com/office/drawing/2014/main" val="1550347741"/>
                    </a:ext>
                  </a:extLst>
                </a:gridCol>
                <a:gridCol w="146927">
                  <a:extLst>
                    <a:ext uri="{9D8B030D-6E8A-4147-A177-3AD203B41FA5}">
                      <a16:colId xmlns:a16="http://schemas.microsoft.com/office/drawing/2014/main" val="2467217213"/>
                    </a:ext>
                  </a:extLst>
                </a:gridCol>
                <a:gridCol w="508595">
                  <a:extLst>
                    <a:ext uri="{9D8B030D-6E8A-4147-A177-3AD203B41FA5}">
                      <a16:colId xmlns:a16="http://schemas.microsoft.com/office/drawing/2014/main" val="3803188785"/>
                    </a:ext>
                  </a:extLst>
                </a:gridCol>
                <a:gridCol w="508595">
                  <a:extLst>
                    <a:ext uri="{9D8B030D-6E8A-4147-A177-3AD203B41FA5}">
                      <a16:colId xmlns:a16="http://schemas.microsoft.com/office/drawing/2014/main" val="3717420931"/>
                    </a:ext>
                  </a:extLst>
                </a:gridCol>
                <a:gridCol w="508595">
                  <a:extLst>
                    <a:ext uri="{9D8B030D-6E8A-4147-A177-3AD203B41FA5}">
                      <a16:colId xmlns:a16="http://schemas.microsoft.com/office/drawing/2014/main" val="2599371401"/>
                    </a:ext>
                  </a:extLst>
                </a:gridCol>
                <a:gridCol w="508595">
                  <a:extLst>
                    <a:ext uri="{9D8B030D-6E8A-4147-A177-3AD203B41FA5}">
                      <a16:colId xmlns:a16="http://schemas.microsoft.com/office/drawing/2014/main" val="4141948934"/>
                    </a:ext>
                  </a:extLst>
                </a:gridCol>
                <a:gridCol w="508595">
                  <a:extLst>
                    <a:ext uri="{9D8B030D-6E8A-4147-A177-3AD203B41FA5}">
                      <a16:colId xmlns:a16="http://schemas.microsoft.com/office/drawing/2014/main" val="2769174734"/>
                    </a:ext>
                  </a:extLst>
                </a:gridCol>
                <a:gridCol w="508595">
                  <a:extLst>
                    <a:ext uri="{9D8B030D-6E8A-4147-A177-3AD203B41FA5}">
                      <a16:colId xmlns:a16="http://schemas.microsoft.com/office/drawing/2014/main" val="3233391341"/>
                    </a:ext>
                  </a:extLst>
                </a:gridCol>
                <a:gridCol w="508595">
                  <a:extLst>
                    <a:ext uri="{9D8B030D-6E8A-4147-A177-3AD203B41FA5}">
                      <a16:colId xmlns:a16="http://schemas.microsoft.com/office/drawing/2014/main" val="1519666685"/>
                    </a:ext>
                  </a:extLst>
                </a:gridCol>
                <a:gridCol w="508595">
                  <a:extLst>
                    <a:ext uri="{9D8B030D-6E8A-4147-A177-3AD203B41FA5}">
                      <a16:colId xmlns:a16="http://schemas.microsoft.com/office/drawing/2014/main" val="4195376973"/>
                    </a:ext>
                  </a:extLst>
                </a:gridCol>
                <a:gridCol w="508595">
                  <a:extLst>
                    <a:ext uri="{9D8B030D-6E8A-4147-A177-3AD203B41FA5}">
                      <a16:colId xmlns:a16="http://schemas.microsoft.com/office/drawing/2014/main" val="2686820133"/>
                    </a:ext>
                  </a:extLst>
                </a:gridCol>
                <a:gridCol w="508595">
                  <a:extLst>
                    <a:ext uri="{9D8B030D-6E8A-4147-A177-3AD203B41FA5}">
                      <a16:colId xmlns:a16="http://schemas.microsoft.com/office/drawing/2014/main" val="178224204"/>
                    </a:ext>
                  </a:extLst>
                </a:gridCol>
                <a:gridCol w="508595">
                  <a:extLst>
                    <a:ext uri="{9D8B030D-6E8A-4147-A177-3AD203B41FA5}">
                      <a16:colId xmlns:a16="http://schemas.microsoft.com/office/drawing/2014/main" val="1014800076"/>
                    </a:ext>
                  </a:extLst>
                </a:gridCol>
                <a:gridCol w="508595">
                  <a:extLst>
                    <a:ext uri="{9D8B030D-6E8A-4147-A177-3AD203B41FA5}">
                      <a16:colId xmlns:a16="http://schemas.microsoft.com/office/drawing/2014/main" val="3565560713"/>
                    </a:ext>
                  </a:extLst>
                </a:gridCol>
                <a:gridCol w="508595">
                  <a:extLst>
                    <a:ext uri="{9D8B030D-6E8A-4147-A177-3AD203B41FA5}">
                      <a16:colId xmlns:a16="http://schemas.microsoft.com/office/drawing/2014/main" val="298839312"/>
                    </a:ext>
                  </a:extLst>
                </a:gridCol>
                <a:gridCol w="508595">
                  <a:extLst>
                    <a:ext uri="{9D8B030D-6E8A-4147-A177-3AD203B41FA5}">
                      <a16:colId xmlns:a16="http://schemas.microsoft.com/office/drawing/2014/main" val="137493028"/>
                    </a:ext>
                  </a:extLst>
                </a:gridCol>
                <a:gridCol w="508595">
                  <a:extLst>
                    <a:ext uri="{9D8B030D-6E8A-4147-A177-3AD203B41FA5}">
                      <a16:colId xmlns:a16="http://schemas.microsoft.com/office/drawing/2014/main" val="1984504425"/>
                    </a:ext>
                  </a:extLst>
                </a:gridCol>
                <a:gridCol w="508595">
                  <a:extLst>
                    <a:ext uri="{9D8B030D-6E8A-4147-A177-3AD203B41FA5}">
                      <a16:colId xmlns:a16="http://schemas.microsoft.com/office/drawing/2014/main" val="1771126884"/>
                    </a:ext>
                  </a:extLst>
                </a:gridCol>
                <a:gridCol w="508595">
                  <a:extLst>
                    <a:ext uri="{9D8B030D-6E8A-4147-A177-3AD203B41FA5}">
                      <a16:colId xmlns:a16="http://schemas.microsoft.com/office/drawing/2014/main" val="1940690498"/>
                    </a:ext>
                  </a:extLst>
                </a:gridCol>
                <a:gridCol w="508595">
                  <a:extLst>
                    <a:ext uri="{9D8B030D-6E8A-4147-A177-3AD203B41FA5}">
                      <a16:colId xmlns:a16="http://schemas.microsoft.com/office/drawing/2014/main" val="2662479211"/>
                    </a:ext>
                  </a:extLst>
                </a:gridCol>
                <a:gridCol w="508595">
                  <a:extLst>
                    <a:ext uri="{9D8B030D-6E8A-4147-A177-3AD203B41FA5}">
                      <a16:colId xmlns:a16="http://schemas.microsoft.com/office/drawing/2014/main" val="346146620"/>
                    </a:ext>
                  </a:extLst>
                </a:gridCol>
                <a:gridCol w="508595">
                  <a:extLst>
                    <a:ext uri="{9D8B030D-6E8A-4147-A177-3AD203B41FA5}">
                      <a16:colId xmlns:a16="http://schemas.microsoft.com/office/drawing/2014/main" val="719340989"/>
                    </a:ext>
                  </a:extLst>
                </a:gridCol>
              </a:tblGrid>
              <a:tr h="270072">
                <a:tc>
                  <a:txBody>
                    <a:bodyPr/>
                    <a:lstStyle/>
                    <a:p>
                      <a:pPr algn="l" fontAlgn="ctr"/>
                      <a:r>
                        <a:rPr lang="en-GB" sz="1000" b="0" i="0" u="none" strike="noStrike" dirty="0">
                          <a:solidFill>
                            <a:srgbClr val="000000"/>
                          </a:solidFill>
                          <a:effectLst/>
                          <a:latin typeface="Tahoma" panose="020B0604030504040204" pitchFamily="34" charset="0"/>
                        </a:rPr>
                        <a:t>Departure Time</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05 45</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06 30</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07 15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08 00</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08 45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09 45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10 45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11 45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12 45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13 45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14 45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15 45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16 30</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17 15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18 00</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18 45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19 45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20 45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21 45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22 45</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559337815"/>
                  </a:ext>
                </a:extLst>
              </a:tr>
              <a:tr h="392139">
                <a:tc>
                  <a:txBody>
                    <a:bodyPr/>
                    <a:lstStyle/>
                    <a:p>
                      <a:pPr algn="l" fontAlgn="ctr"/>
                      <a:r>
                        <a:rPr lang="en-GB" sz="1000" b="0" i="0" u="none" strike="noStrike">
                          <a:solidFill>
                            <a:srgbClr val="000000"/>
                          </a:solidFill>
                          <a:effectLst/>
                          <a:latin typeface="Tahoma" panose="020B0604030504040204" pitchFamily="34" charset="0"/>
                        </a:rPr>
                        <a:t>Origin</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dirty="0">
                          <a:solidFill>
                            <a:srgbClr val="000000"/>
                          </a:solidFill>
                          <a:effectLst/>
                          <a:latin typeface="Tahoma" panose="020B0604030504040204" pitchFamily="34" charset="0"/>
                        </a:rPr>
                        <a:t>Watford Junction</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55097052"/>
                  </a:ext>
                </a:extLst>
              </a:tr>
              <a:tr h="392139">
                <a:tc>
                  <a:txBody>
                    <a:bodyPr/>
                    <a:lstStyle/>
                    <a:p>
                      <a:pPr algn="l" fontAlgn="ctr"/>
                      <a:r>
                        <a:rPr lang="en-GB" sz="1000" b="0" i="0" u="none" strike="noStrike">
                          <a:solidFill>
                            <a:srgbClr val="000000"/>
                          </a:solidFill>
                          <a:effectLst/>
                          <a:latin typeface="Tahoma" panose="020B0604030504040204" pitchFamily="34" charset="0"/>
                        </a:rPr>
                        <a:t>Destination</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727114270"/>
                  </a:ext>
                </a:extLst>
              </a:tr>
              <a:tr h="392139">
                <a:tc>
                  <a:txBody>
                    <a:bodyPr/>
                    <a:lstStyle/>
                    <a:p>
                      <a:pPr algn="l" fontAlgn="t"/>
                      <a:r>
                        <a:rPr lang="en-GB" sz="1000" b="1" i="0" u="none" strike="noStrike">
                          <a:solidFill>
                            <a:srgbClr val="000000"/>
                          </a:solidFill>
                          <a:effectLst/>
                          <a:latin typeface="Tahoma" panose="020B0604030504040204" pitchFamily="34" charset="0"/>
                        </a:rPr>
                        <a:t>Watford Junction</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05 45</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07 15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08 00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17 15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896974553"/>
                  </a:ext>
                </a:extLst>
              </a:tr>
              <a:tr h="270072">
                <a:tc>
                  <a:txBody>
                    <a:bodyPr/>
                    <a:lstStyle/>
                    <a:p>
                      <a:pPr algn="l" fontAlgn="t"/>
                      <a:r>
                        <a:rPr lang="en-GB" sz="1000" b="1" i="0" u="none" strike="noStrike">
                          <a:solidFill>
                            <a:srgbClr val="000000"/>
                          </a:solidFill>
                          <a:effectLst/>
                          <a:latin typeface="Tahoma" panose="020B0604030504040204" pitchFamily="34" charset="0"/>
                        </a:rPr>
                        <a:t>Watford North</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2</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05 48</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07 18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09 48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17 18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772653929"/>
                  </a:ext>
                </a:extLst>
              </a:tr>
              <a:tr h="270072">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3</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05 48</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07 18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17 18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796375839"/>
                  </a:ext>
                </a:extLst>
              </a:tr>
              <a:tr h="392139">
                <a:tc>
                  <a:txBody>
                    <a:bodyPr/>
                    <a:lstStyle/>
                    <a:p>
                      <a:pPr algn="l" fontAlgn="t"/>
                      <a:r>
                        <a:rPr lang="en-GB" sz="1000" b="0" i="0" u="none" strike="noStrike">
                          <a:solidFill>
                            <a:srgbClr val="000000"/>
                          </a:solidFill>
                          <a:effectLst/>
                          <a:latin typeface="Tahoma" panose="020B0604030504040204" pitchFamily="34" charset="0"/>
                        </a:rPr>
                        <a:t>Garston (Hertfordshire)</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4</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05 50</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12 51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609617396"/>
                  </a:ext>
                </a:extLst>
              </a:tr>
              <a:tr h="270072">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5</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63881551"/>
                  </a:ext>
                </a:extLst>
              </a:tr>
              <a:tr h="270072">
                <a:tc>
                  <a:txBody>
                    <a:bodyPr/>
                    <a:lstStyle/>
                    <a:p>
                      <a:pPr algn="l" fontAlgn="t"/>
                      <a:r>
                        <a:rPr lang="en-GB" sz="1000" b="0" i="0" u="none" strike="noStrike">
                          <a:solidFill>
                            <a:srgbClr val="000000"/>
                          </a:solidFill>
                          <a:effectLst/>
                          <a:latin typeface="Tahoma" panose="020B0604030504040204" pitchFamily="34" charset="0"/>
                        </a:rPr>
                        <a:t>Bricket Wood</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6</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05 54</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14 54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942181238"/>
                  </a:ext>
                </a:extLst>
              </a:tr>
              <a:tr h="270072">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7</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05 54</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06 39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08 09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16 39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18 09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24557498"/>
                  </a:ext>
                </a:extLst>
              </a:tr>
              <a:tr h="270072">
                <a:tc>
                  <a:txBody>
                    <a:bodyPr/>
                    <a:lstStyle/>
                    <a:p>
                      <a:pPr algn="l" fontAlgn="t"/>
                      <a:r>
                        <a:rPr lang="en-GB" sz="1000" b="0" i="0" u="none" strike="noStrike">
                          <a:solidFill>
                            <a:srgbClr val="000000"/>
                          </a:solidFill>
                          <a:effectLst/>
                          <a:latin typeface="Tahoma" panose="020B0604030504040204" pitchFamily="34" charset="0"/>
                        </a:rPr>
                        <a:t>How Wood</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8</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05 56</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06 41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15 56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16 41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475138568"/>
                  </a:ext>
                </a:extLst>
              </a:tr>
              <a:tr h="270072">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9</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05 56</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06 41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16 41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737135418"/>
                  </a:ext>
                </a:extLst>
              </a:tr>
              <a:tr h="270072">
                <a:tc>
                  <a:txBody>
                    <a:bodyPr/>
                    <a:lstStyle/>
                    <a:p>
                      <a:pPr algn="l" fontAlgn="t"/>
                      <a:r>
                        <a:rPr lang="en-GB" sz="1000" b="0" i="0" u="none" strike="noStrike">
                          <a:solidFill>
                            <a:srgbClr val="000000"/>
                          </a:solidFill>
                          <a:effectLst/>
                          <a:latin typeface="Tahoma" panose="020B0604030504040204" pitchFamily="34" charset="0"/>
                        </a:rPr>
                        <a:t>Park Street</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10</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05 59</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06 44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16 44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17 29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119634713"/>
                  </a:ext>
                </a:extLst>
              </a:tr>
              <a:tr h="270072">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05 59</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06 44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07 29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08 59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15 59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16 44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17 29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18 14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19 00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508503210"/>
                  </a:ext>
                </a:extLst>
              </a:tr>
              <a:tr h="279387">
                <a:tc>
                  <a:txBody>
                    <a:bodyPr/>
                    <a:lstStyle/>
                    <a:p>
                      <a:pPr algn="l" fontAlgn="t"/>
                      <a:r>
                        <a:rPr lang="en-GB" sz="1000" b="1" i="0" u="none" strike="noStrike">
                          <a:solidFill>
                            <a:srgbClr val="000000"/>
                          </a:solidFill>
                          <a:effectLst/>
                          <a:latin typeface="Tahoma" panose="020B0604030504040204" pitchFamily="34" charset="0"/>
                        </a:rPr>
                        <a:t>St. Albans Abbey</a:t>
                      </a:r>
                    </a:p>
                  </a:txBody>
                  <a:tcPr marL="5190" marR="5190" marT="51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12</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06 01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06 46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07 31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08 16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09 01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16 01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16 46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17 31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18 16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20 02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21 02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22 02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23 02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18021900"/>
                  </a:ext>
                </a:extLst>
              </a:tr>
            </a:tbl>
          </a:graphicData>
        </a:graphic>
      </p:graphicFrame>
      <p:sp>
        <p:nvSpPr>
          <p:cNvPr id="5" name="TextBox 4">
            <a:extLst>
              <a:ext uri="{FF2B5EF4-FFF2-40B4-BE49-F238E27FC236}">
                <a16:creationId xmlns:a16="http://schemas.microsoft.com/office/drawing/2014/main" id="{10DF50AD-4256-4E14-8494-D4F965C959E0}"/>
              </a:ext>
            </a:extLst>
          </p:cNvPr>
          <p:cNvSpPr txBox="1"/>
          <p:nvPr/>
        </p:nvSpPr>
        <p:spPr>
          <a:xfrm>
            <a:off x="523875" y="6267450"/>
            <a:ext cx="11172825" cy="343620"/>
          </a:xfrm>
          <a:prstGeom prst="rect">
            <a:avLst/>
          </a:prstGeom>
          <a:noFill/>
        </p:spPr>
        <p:txBody>
          <a:bodyPr wrap="square" rtlCol="0">
            <a:spAutoFit/>
          </a:bodyPr>
          <a:lstStyle/>
          <a:p>
            <a:r>
              <a:rPr lang="en-GB" dirty="0"/>
              <a:t>Service highlighted yellow is the later service we could potentially run subject to agreement with Network Rail Engineering Access</a:t>
            </a:r>
          </a:p>
        </p:txBody>
      </p:sp>
    </p:spTree>
    <p:extLst>
      <p:ext uri="{BB962C8B-B14F-4D97-AF65-F5344CB8AC3E}">
        <p14:creationId xmlns:p14="http://schemas.microsoft.com/office/powerpoint/2010/main" val="143686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EC0745-D0EC-4D67-B53C-DD14F536911A}"/>
              </a:ext>
            </a:extLst>
          </p:cNvPr>
          <p:cNvSpPr txBox="1"/>
          <p:nvPr/>
        </p:nvSpPr>
        <p:spPr>
          <a:xfrm>
            <a:off x="317627" y="1154667"/>
            <a:ext cx="11379073" cy="1692771"/>
          </a:xfrm>
          <a:prstGeom prst="rect">
            <a:avLst/>
          </a:prstGeom>
          <a:noFill/>
        </p:spPr>
        <p:txBody>
          <a:bodyPr wrap="square" rtlCol="0">
            <a:spAutoFit/>
          </a:bodyPr>
          <a:lstStyle/>
          <a:p>
            <a:pPr marL="457200" indent="-457200">
              <a:buFont typeface="Arial" panose="020B0604020202020204" pitchFamily="34" charset="0"/>
              <a:buChar char="•"/>
            </a:pPr>
            <a:endParaRPr lang="en-GB" sz="2600"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a:p>
            <a:endParaRPr lang="en-GB" sz="2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lstStyle/>
          <a:p>
            <a:r>
              <a:rPr lang="en-GB" dirty="0"/>
              <a:t>Option 3 – Hybrid</a:t>
            </a:r>
          </a:p>
        </p:txBody>
      </p:sp>
      <p:graphicFrame>
        <p:nvGraphicFramePr>
          <p:cNvPr id="4" name="Table 3">
            <a:extLst>
              <a:ext uri="{FF2B5EF4-FFF2-40B4-BE49-F238E27FC236}">
                <a16:creationId xmlns:a16="http://schemas.microsoft.com/office/drawing/2014/main" id="{E97CC51A-BAF3-469F-8BBE-F9019685302B}"/>
              </a:ext>
            </a:extLst>
          </p:cNvPr>
          <p:cNvGraphicFramePr>
            <a:graphicFrameLocks noGrp="1"/>
          </p:cNvGraphicFramePr>
          <p:nvPr>
            <p:extLst>
              <p:ext uri="{D42A27DB-BD31-4B8C-83A1-F6EECF244321}">
                <p14:modId xmlns:p14="http://schemas.microsoft.com/office/powerpoint/2010/main" val="472501661"/>
              </p:ext>
            </p:extLst>
          </p:nvPr>
        </p:nvGraphicFramePr>
        <p:xfrm>
          <a:off x="609603" y="1154668"/>
          <a:ext cx="11182350" cy="5089923"/>
        </p:xfrm>
        <a:graphic>
          <a:graphicData uri="http://schemas.openxmlformats.org/drawingml/2006/table">
            <a:tbl>
              <a:tblPr/>
              <a:tblGrid>
                <a:gridCol w="827914">
                  <a:extLst>
                    <a:ext uri="{9D8B030D-6E8A-4147-A177-3AD203B41FA5}">
                      <a16:colId xmlns:a16="http://schemas.microsoft.com/office/drawing/2014/main" val="1127584408"/>
                    </a:ext>
                  </a:extLst>
                </a:gridCol>
                <a:gridCol w="275971">
                  <a:extLst>
                    <a:ext uri="{9D8B030D-6E8A-4147-A177-3AD203B41FA5}">
                      <a16:colId xmlns:a16="http://schemas.microsoft.com/office/drawing/2014/main" val="3901078082"/>
                    </a:ext>
                  </a:extLst>
                </a:gridCol>
                <a:gridCol w="143505">
                  <a:extLst>
                    <a:ext uri="{9D8B030D-6E8A-4147-A177-3AD203B41FA5}">
                      <a16:colId xmlns:a16="http://schemas.microsoft.com/office/drawing/2014/main" val="447606206"/>
                    </a:ext>
                  </a:extLst>
                </a:gridCol>
                <a:gridCol w="496748">
                  <a:extLst>
                    <a:ext uri="{9D8B030D-6E8A-4147-A177-3AD203B41FA5}">
                      <a16:colId xmlns:a16="http://schemas.microsoft.com/office/drawing/2014/main" val="111230543"/>
                    </a:ext>
                  </a:extLst>
                </a:gridCol>
                <a:gridCol w="496748">
                  <a:extLst>
                    <a:ext uri="{9D8B030D-6E8A-4147-A177-3AD203B41FA5}">
                      <a16:colId xmlns:a16="http://schemas.microsoft.com/office/drawing/2014/main" val="3844194447"/>
                    </a:ext>
                  </a:extLst>
                </a:gridCol>
                <a:gridCol w="496748">
                  <a:extLst>
                    <a:ext uri="{9D8B030D-6E8A-4147-A177-3AD203B41FA5}">
                      <a16:colId xmlns:a16="http://schemas.microsoft.com/office/drawing/2014/main" val="3588149786"/>
                    </a:ext>
                  </a:extLst>
                </a:gridCol>
                <a:gridCol w="496748">
                  <a:extLst>
                    <a:ext uri="{9D8B030D-6E8A-4147-A177-3AD203B41FA5}">
                      <a16:colId xmlns:a16="http://schemas.microsoft.com/office/drawing/2014/main" val="384054275"/>
                    </a:ext>
                  </a:extLst>
                </a:gridCol>
                <a:gridCol w="496748">
                  <a:extLst>
                    <a:ext uri="{9D8B030D-6E8A-4147-A177-3AD203B41FA5}">
                      <a16:colId xmlns:a16="http://schemas.microsoft.com/office/drawing/2014/main" val="963069430"/>
                    </a:ext>
                  </a:extLst>
                </a:gridCol>
                <a:gridCol w="496748">
                  <a:extLst>
                    <a:ext uri="{9D8B030D-6E8A-4147-A177-3AD203B41FA5}">
                      <a16:colId xmlns:a16="http://schemas.microsoft.com/office/drawing/2014/main" val="591162417"/>
                    </a:ext>
                  </a:extLst>
                </a:gridCol>
                <a:gridCol w="496748">
                  <a:extLst>
                    <a:ext uri="{9D8B030D-6E8A-4147-A177-3AD203B41FA5}">
                      <a16:colId xmlns:a16="http://schemas.microsoft.com/office/drawing/2014/main" val="2860070077"/>
                    </a:ext>
                  </a:extLst>
                </a:gridCol>
                <a:gridCol w="496748">
                  <a:extLst>
                    <a:ext uri="{9D8B030D-6E8A-4147-A177-3AD203B41FA5}">
                      <a16:colId xmlns:a16="http://schemas.microsoft.com/office/drawing/2014/main" val="1346132976"/>
                    </a:ext>
                  </a:extLst>
                </a:gridCol>
                <a:gridCol w="496748">
                  <a:extLst>
                    <a:ext uri="{9D8B030D-6E8A-4147-A177-3AD203B41FA5}">
                      <a16:colId xmlns:a16="http://schemas.microsoft.com/office/drawing/2014/main" val="1808598576"/>
                    </a:ext>
                  </a:extLst>
                </a:gridCol>
                <a:gridCol w="496748">
                  <a:extLst>
                    <a:ext uri="{9D8B030D-6E8A-4147-A177-3AD203B41FA5}">
                      <a16:colId xmlns:a16="http://schemas.microsoft.com/office/drawing/2014/main" val="4258920210"/>
                    </a:ext>
                  </a:extLst>
                </a:gridCol>
                <a:gridCol w="496748">
                  <a:extLst>
                    <a:ext uri="{9D8B030D-6E8A-4147-A177-3AD203B41FA5}">
                      <a16:colId xmlns:a16="http://schemas.microsoft.com/office/drawing/2014/main" val="1256489906"/>
                    </a:ext>
                  </a:extLst>
                </a:gridCol>
                <a:gridCol w="496748">
                  <a:extLst>
                    <a:ext uri="{9D8B030D-6E8A-4147-A177-3AD203B41FA5}">
                      <a16:colId xmlns:a16="http://schemas.microsoft.com/office/drawing/2014/main" val="1273938020"/>
                    </a:ext>
                  </a:extLst>
                </a:gridCol>
                <a:gridCol w="496748">
                  <a:extLst>
                    <a:ext uri="{9D8B030D-6E8A-4147-A177-3AD203B41FA5}">
                      <a16:colId xmlns:a16="http://schemas.microsoft.com/office/drawing/2014/main" val="3599727945"/>
                    </a:ext>
                  </a:extLst>
                </a:gridCol>
                <a:gridCol w="496748">
                  <a:extLst>
                    <a:ext uri="{9D8B030D-6E8A-4147-A177-3AD203B41FA5}">
                      <a16:colId xmlns:a16="http://schemas.microsoft.com/office/drawing/2014/main" val="7791642"/>
                    </a:ext>
                  </a:extLst>
                </a:gridCol>
                <a:gridCol w="496748">
                  <a:extLst>
                    <a:ext uri="{9D8B030D-6E8A-4147-A177-3AD203B41FA5}">
                      <a16:colId xmlns:a16="http://schemas.microsoft.com/office/drawing/2014/main" val="3005767960"/>
                    </a:ext>
                  </a:extLst>
                </a:gridCol>
                <a:gridCol w="496748">
                  <a:extLst>
                    <a:ext uri="{9D8B030D-6E8A-4147-A177-3AD203B41FA5}">
                      <a16:colId xmlns:a16="http://schemas.microsoft.com/office/drawing/2014/main" val="3005096785"/>
                    </a:ext>
                  </a:extLst>
                </a:gridCol>
                <a:gridCol w="496748">
                  <a:extLst>
                    <a:ext uri="{9D8B030D-6E8A-4147-A177-3AD203B41FA5}">
                      <a16:colId xmlns:a16="http://schemas.microsoft.com/office/drawing/2014/main" val="2959555072"/>
                    </a:ext>
                  </a:extLst>
                </a:gridCol>
                <a:gridCol w="496748">
                  <a:extLst>
                    <a:ext uri="{9D8B030D-6E8A-4147-A177-3AD203B41FA5}">
                      <a16:colId xmlns:a16="http://schemas.microsoft.com/office/drawing/2014/main" val="2326818725"/>
                    </a:ext>
                  </a:extLst>
                </a:gridCol>
                <a:gridCol w="496748">
                  <a:extLst>
                    <a:ext uri="{9D8B030D-6E8A-4147-A177-3AD203B41FA5}">
                      <a16:colId xmlns:a16="http://schemas.microsoft.com/office/drawing/2014/main" val="1327057370"/>
                    </a:ext>
                  </a:extLst>
                </a:gridCol>
                <a:gridCol w="496748">
                  <a:extLst>
                    <a:ext uri="{9D8B030D-6E8A-4147-A177-3AD203B41FA5}">
                      <a16:colId xmlns:a16="http://schemas.microsoft.com/office/drawing/2014/main" val="4079538403"/>
                    </a:ext>
                  </a:extLst>
                </a:gridCol>
              </a:tblGrid>
              <a:tr h="300988">
                <a:tc>
                  <a:txBody>
                    <a:bodyPr/>
                    <a:lstStyle/>
                    <a:p>
                      <a:pPr algn="l" fontAlgn="ctr"/>
                      <a:r>
                        <a:rPr lang="en-GB" sz="1000" b="0" i="0" u="none" strike="noStrike">
                          <a:solidFill>
                            <a:srgbClr val="000000"/>
                          </a:solidFill>
                          <a:effectLst/>
                          <a:latin typeface="Tahoma" panose="020B0604030504040204" pitchFamily="34" charset="0"/>
                        </a:rPr>
                        <a:t>Departure Time</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06 07</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06 52</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07 37</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08 22</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09 08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10 08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11 08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12 08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13 08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14 08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15 08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16 07</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16 52</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17 37</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18 22</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19 08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20 08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21 08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22 08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23 08</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065531505"/>
                  </a:ext>
                </a:extLst>
              </a:tr>
              <a:tr h="448962">
                <a:tc>
                  <a:txBody>
                    <a:bodyPr/>
                    <a:lstStyle/>
                    <a:p>
                      <a:pPr algn="l" fontAlgn="ctr"/>
                      <a:r>
                        <a:rPr lang="en-GB" sz="1000" b="0" i="0" u="none" strike="noStrike">
                          <a:solidFill>
                            <a:srgbClr val="000000"/>
                          </a:solidFill>
                          <a:effectLst/>
                          <a:latin typeface="Tahoma" panose="020B0604030504040204" pitchFamily="34" charset="0"/>
                        </a:rPr>
                        <a:t>Origin</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St. Albans Abbey</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496490558"/>
                  </a:ext>
                </a:extLst>
              </a:tr>
              <a:tr h="428849">
                <a:tc>
                  <a:txBody>
                    <a:bodyPr/>
                    <a:lstStyle/>
                    <a:p>
                      <a:pPr algn="l" fontAlgn="ctr"/>
                      <a:r>
                        <a:rPr lang="en-GB" sz="1000" b="0" i="0" u="none" strike="noStrike">
                          <a:solidFill>
                            <a:srgbClr val="000000"/>
                          </a:solidFill>
                          <a:effectLst/>
                          <a:latin typeface="Tahoma" panose="020B0604030504040204" pitchFamily="34" charset="0"/>
                        </a:rPr>
                        <a:t>Destination</a:t>
                      </a:r>
                    </a:p>
                  </a:txBody>
                  <a:tcPr marL="5190" marR="5190" marT="51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 </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Tahoma" panose="020B0604030504040204" pitchFamily="34" charset="0"/>
                        </a:rPr>
                        <a:t>Watford Junction</a:t>
                      </a:r>
                    </a:p>
                  </a:txBody>
                  <a:tcPr marL="5190" marR="5190" marT="5190" marB="0" anchor="ctr">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91963430"/>
                  </a:ext>
                </a:extLst>
              </a:tr>
              <a:tr h="300988">
                <a:tc>
                  <a:txBody>
                    <a:bodyPr/>
                    <a:lstStyle/>
                    <a:p>
                      <a:pPr algn="l" fontAlgn="t"/>
                      <a:r>
                        <a:rPr lang="en-GB" sz="1000" b="1" i="0" u="none" strike="noStrike">
                          <a:solidFill>
                            <a:srgbClr val="000000"/>
                          </a:solidFill>
                          <a:effectLst/>
                          <a:latin typeface="Tahoma" panose="020B0604030504040204" pitchFamily="34" charset="0"/>
                        </a:rPr>
                        <a:t>St. Albans Abbey</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06 07</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06 52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07 37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08 22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16 07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16 52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17 37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18 22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2268234352"/>
                  </a:ext>
                </a:extLst>
              </a:tr>
              <a:tr h="295355">
                <a:tc>
                  <a:txBody>
                    <a:bodyPr/>
                    <a:lstStyle/>
                    <a:p>
                      <a:pPr algn="l" fontAlgn="t"/>
                      <a:r>
                        <a:rPr lang="en-GB" sz="1000" b="0" i="0" u="none" strike="noStrike">
                          <a:solidFill>
                            <a:srgbClr val="000000"/>
                          </a:solidFill>
                          <a:effectLst/>
                          <a:latin typeface="Tahoma" panose="020B0604030504040204" pitchFamily="34" charset="0"/>
                        </a:rPr>
                        <a:t>Park Street</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2</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06 10</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06 55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16 55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956407937"/>
                  </a:ext>
                </a:extLst>
              </a:tr>
              <a:tr h="295355">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3</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06 10</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06 55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16 55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25881028"/>
                  </a:ext>
                </a:extLst>
              </a:tr>
              <a:tr h="295355">
                <a:tc>
                  <a:txBody>
                    <a:bodyPr/>
                    <a:lstStyle/>
                    <a:p>
                      <a:pPr algn="l" fontAlgn="t"/>
                      <a:r>
                        <a:rPr lang="en-GB" sz="1000" b="0" i="0" u="none" strike="noStrike">
                          <a:solidFill>
                            <a:srgbClr val="000000"/>
                          </a:solidFill>
                          <a:effectLst/>
                          <a:latin typeface="Tahoma" panose="020B0604030504040204" pitchFamily="34" charset="0"/>
                        </a:rPr>
                        <a:t>How Wood</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4</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06 12</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08 27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16 57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17 42</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18 27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017689562"/>
                  </a:ext>
                </a:extLst>
              </a:tr>
              <a:tr h="295355">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5</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06 13</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06 58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08 28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16 58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18 28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952949932"/>
                  </a:ext>
                </a:extLst>
              </a:tr>
              <a:tr h="295355">
                <a:tc>
                  <a:txBody>
                    <a:bodyPr/>
                    <a:lstStyle/>
                    <a:p>
                      <a:pPr algn="l" fontAlgn="t"/>
                      <a:r>
                        <a:rPr lang="en-GB" sz="1000" b="0" i="0" u="none" strike="noStrike">
                          <a:solidFill>
                            <a:srgbClr val="000000"/>
                          </a:solidFill>
                          <a:effectLst/>
                          <a:latin typeface="Tahoma" panose="020B0604030504040204" pitchFamily="34" charset="0"/>
                        </a:rPr>
                        <a:t>Bricket Wood</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6</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06 15</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889185518"/>
                  </a:ext>
                </a:extLst>
              </a:tr>
              <a:tr h="295355">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7</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06 15</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23 17</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3608653496"/>
                  </a:ext>
                </a:extLst>
              </a:tr>
              <a:tr h="448962">
                <a:tc>
                  <a:txBody>
                    <a:bodyPr/>
                    <a:lstStyle/>
                    <a:p>
                      <a:pPr algn="l" fontAlgn="t"/>
                      <a:r>
                        <a:rPr lang="en-GB" sz="1000" b="0" i="0" u="none" strike="noStrike">
                          <a:solidFill>
                            <a:srgbClr val="000000"/>
                          </a:solidFill>
                          <a:effectLst/>
                          <a:latin typeface="Tahoma" panose="020B0604030504040204" pitchFamily="34" charset="0"/>
                        </a:rPr>
                        <a:t>Garston (Hertfordshire)</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8</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06 18</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23 20</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702320573"/>
                  </a:ext>
                </a:extLst>
              </a:tr>
              <a:tr h="295355">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9</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06 19</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07 49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16 19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17 49</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18 34</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353843679"/>
                  </a:ext>
                </a:extLst>
              </a:tr>
              <a:tr h="300988">
                <a:tc>
                  <a:txBody>
                    <a:bodyPr/>
                    <a:lstStyle/>
                    <a:p>
                      <a:pPr algn="l" fontAlgn="t"/>
                      <a:r>
                        <a:rPr lang="en-GB" sz="1000" b="1" i="0" u="none" strike="noStrike">
                          <a:solidFill>
                            <a:srgbClr val="000000"/>
                          </a:solidFill>
                          <a:effectLst/>
                          <a:latin typeface="Tahoma" panose="020B0604030504040204" pitchFamily="34" charset="0"/>
                        </a:rPr>
                        <a:t>Watford North</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10</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06 21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2377760926"/>
                  </a:ext>
                </a:extLst>
              </a:tr>
              <a:tr h="300988">
                <a:tc>
                  <a:txBody>
                    <a:bodyPr/>
                    <a:lstStyle/>
                    <a:p>
                      <a:pPr algn="l" fontAlgn="t"/>
                      <a:r>
                        <a:rPr lang="en-GB" sz="1000" b="0" i="0" u="none" strike="noStrike">
                          <a:solidFill>
                            <a:srgbClr val="000000"/>
                          </a:solidFill>
                          <a:effectLst/>
                          <a:latin typeface="Tahoma" panose="020B0604030504040204" pitchFamily="34" charset="0"/>
                        </a:rPr>
                        <a:t> </a:t>
                      </a:r>
                    </a:p>
                  </a:txBody>
                  <a:tcPr marL="5190" marR="5190" marT="519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dep</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06 21</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16 21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17 51</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18 36</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23 23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669471697"/>
                  </a:ext>
                </a:extLst>
              </a:tr>
              <a:tr h="428849">
                <a:tc>
                  <a:txBody>
                    <a:bodyPr/>
                    <a:lstStyle/>
                    <a:p>
                      <a:pPr algn="l" fontAlgn="t"/>
                      <a:r>
                        <a:rPr lang="en-GB" sz="1000" b="1" i="0" u="none" strike="noStrike">
                          <a:solidFill>
                            <a:srgbClr val="000000"/>
                          </a:solidFill>
                          <a:effectLst/>
                          <a:latin typeface="Tahoma" panose="020B0604030504040204" pitchFamily="34" charset="0"/>
                        </a:rPr>
                        <a:t>Watford Junction</a:t>
                      </a:r>
                    </a:p>
                  </a:txBody>
                  <a:tcPr marL="5190" marR="5190" marT="51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000" b="0" i="0" u="none" strike="noStrike">
                          <a:solidFill>
                            <a:srgbClr val="000000"/>
                          </a:solidFill>
                          <a:effectLst/>
                          <a:latin typeface="Tahoma" panose="020B0604030504040204" pitchFamily="34" charset="0"/>
                        </a:rPr>
                        <a:t>arr</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en-GB" sz="1000" b="0" i="0" u="none" strike="noStrike">
                          <a:solidFill>
                            <a:srgbClr val="000000"/>
                          </a:solidFill>
                          <a:effectLst/>
                          <a:latin typeface="Tahoma" panose="020B0604030504040204" pitchFamily="34" charset="0"/>
                        </a:rPr>
                        <a:t>12</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06 23</a:t>
                      </a:r>
                    </a:p>
                  </a:txBody>
                  <a:tcPr marL="5190" marR="5190" marT="5190" marB="0">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07 53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08 38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09 25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10 25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11 25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12 25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13 25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14 25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15 25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16 23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17 08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17 53</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18 38</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19 25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20 25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21 25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a:solidFill>
                            <a:srgbClr val="000000"/>
                          </a:solidFill>
                          <a:effectLst/>
                          <a:latin typeface="Tahoma" panose="020B0604030504040204" pitchFamily="34" charset="0"/>
                        </a:rPr>
                        <a:t>22 25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1000" b="1" i="0" u="none" strike="noStrike" dirty="0">
                          <a:solidFill>
                            <a:srgbClr val="000000"/>
                          </a:solidFill>
                          <a:effectLst/>
                          <a:latin typeface="Tahoma" panose="020B0604030504040204" pitchFamily="34" charset="0"/>
                        </a:rPr>
                        <a:t>23 25</a:t>
                      </a:r>
                    </a:p>
                  </a:txBody>
                  <a:tcPr marL="5190" marR="5190" marT="519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01940865"/>
                  </a:ext>
                </a:extLst>
              </a:tr>
            </a:tbl>
          </a:graphicData>
        </a:graphic>
      </p:graphicFrame>
      <p:sp>
        <p:nvSpPr>
          <p:cNvPr id="5" name="TextBox 4">
            <a:extLst>
              <a:ext uri="{FF2B5EF4-FFF2-40B4-BE49-F238E27FC236}">
                <a16:creationId xmlns:a16="http://schemas.microsoft.com/office/drawing/2014/main" id="{AC06FB6A-A81B-491E-8FFD-5BA9746210ED}"/>
              </a:ext>
            </a:extLst>
          </p:cNvPr>
          <p:cNvSpPr txBox="1"/>
          <p:nvPr/>
        </p:nvSpPr>
        <p:spPr>
          <a:xfrm>
            <a:off x="523875" y="6267450"/>
            <a:ext cx="11172825" cy="343620"/>
          </a:xfrm>
          <a:prstGeom prst="rect">
            <a:avLst/>
          </a:prstGeom>
          <a:noFill/>
        </p:spPr>
        <p:txBody>
          <a:bodyPr wrap="square" rtlCol="0">
            <a:spAutoFit/>
          </a:bodyPr>
          <a:lstStyle/>
          <a:p>
            <a:r>
              <a:rPr lang="en-GB" dirty="0"/>
              <a:t>Service highlighted yellow is the later service we could potentially run subject to agreement with Network Rail Engineering Access</a:t>
            </a:r>
          </a:p>
        </p:txBody>
      </p:sp>
    </p:spTree>
    <p:extLst>
      <p:ext uri="{BB962C8B-B14F-4D97-AF65-F5344CB8AC3E}">
        <p14:creationId xmlns:p14="http://schemas.microsoft.com/office/powerpoint/2010/main" val="119901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noAutofit/>
          </a:bodyPr>
          <a:lstStyle/>
          <a:p>
            <a:r>
              <a:rPr lang="en-GB" sz="3600" dirty="0"/>
              <a:t>Southbound Watford Junction Connections</a:t>
            </a:r>
          </a:p>
        </p:txBody>
      </p:sp>
      <p:graphicFrame>
        <p:nvGraphicFramePr>
          <p:cNvPr id="2" name="Table 2">
            <a:extLst>
              <a:ext uri="{FF2B5EF4-FFF2-40B4-BE49-F238E27FC236}">
                <a16:creationId xmlns:a16="http://schemas.microsoft.com/office/drawing/2014/main" id="{5A482A56-0405-410F-A16E-C1341CE93824}"/>
              </a:ext>
            </a:extLst>
          </p:cNvPr>
          <p:cNvGraphicFramePr>
            <a:graphicFrameLocks noGrp="1"/>
          </p:cNvGraphicFramePr>
          <p:nvPr>
            <p:extLst>
              <p:ext uri="{D42A27DB-BD31-4B8C-83A1-F6EECF244321}">
                <p14:modId xmlns:p14="http://schemas.microsoft.com/office/powerpoint/2010/main" val="1656782381"/>
              </p:ext>
            </p:extLst>
          </p:nvPr>
        </p:nvGraphicFramePr>
        <p:xfrm>
          <a:off x="774700" y="2017034"/>
          <a:ext cx="10788651" cy="1828800"/>
        </p:xfrm>
        <a:graphic>
          <a:graphicData uri="http://schemas.openxmlformats.org/drawingml/2006/table">
            <a:tbl>
              <a:tblPr firstRow="1" bandRow="1">
                <a:tableStyleId>{5C22544A-7EE6-4342-B048-85BDC9FD1C3A}</a:tableStyleId>
              </a:tblPr>
              <a:tblGrid>
                <a:gridCol w="1939925">
                  <a:extLst>
                    <a:ext uri="{9D8B030D-6E8A-4147-A177-3AD203B41FA5}">
                      <a16:colId xmlns:a16="http://schemas.microsoft.com/office/drawing/2014/main" val="3628575352"/>
                    </a:ext>
                  </a:extLst>
                </a:gridCol>
                <a:gridCol w="5252509">
                  <a:extLst>
                    <a:ext uri="{9D8B030D-6E8A-4147-A177-3AD203B41FA5}">
                      <a16:colId xmlns:a16="http://schemas.microsoft.com/office/drawing/2014/main" val="2153045756"/>
                    </a:ext>
                  </a:extLst>
                </a:gridCol>
                <a:gridCol w="3596217">
                  <a:extLst>
                    <a:ext uri="{9D8B030D-6E8A-4147-A177-3AD203B41FA5}">
                      <a16:colId xmlns:a16="http://schemas.microsoft.com/office/drawing/2014/main" val="2662602291"/>
                    </a:ext>
                  </a:extLst>
                </a:gridCol>
              </a:tblGrid>
              <a:tr h="297568">
                <a:tc>
                  <a:txBody>
                    <a:bodyPr/>
                    <a:lstStyle/>
                    <a:p>
                      <a:r>
                        <a:rPr lang="en-GB" sz="1400" dirty="0"/>
                        <a:t>Departure Time</a:t>
                      </a:r>
                    </a:p>
                  </a:txBody>
                  <a:tcPr/>
                </a:tc>
                <a:tc>
                  <a:txBody>
                    <a:bodyPr/>
                    <a:lstStyle/>
                    <a:p>
                      <a:r>
                        <a:rPr lang="en-GB" sz="1400" dirty="0"/>
                        <a:t>Destination</a:t>
                      </a:r>
                    </a:p>
                  </a:txBody>
                  <a:tcPr/>
                </a:tc>
                <a:tc>
                  <a:txBody>
                    <a:bodyPr/>
                    <a:lstStyle/>
                    <a:p>
                      <a:r>
                        <a:rPr lang="en-GB" sz="1400" dirty="0"/>
                        <a:t>Fast Line/Slow Line</a:t>
                      </a:r>
                    </a:p>
                  </a:txBody>
                  <a:tcPr/>
                </a:tc>
                <a:extLst>
                  <a:ext uri="{0D108BD9-81ED-4DB2-BD59-A6C34878D82A}">
                    <a16:rowId xmlns:a16="http://schemas.microsoft.com/office/drawing/2014/main" val="91968631"/>
                  </a:ext>
                </a:extLst>
              </a:tr>
              <a:tr h="297568">
                <a:tc>
                  <a:txBody>
                    <a:bodyPr/>
                    <a:lstStyle/>
                    <a:p>
                      <a:r>
                        <a:rPr lang="en-GB" sz="1400" dirty="0"/>
                        <a:t>Xx:12</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4072505498"/>
                  </a:ext>
                </a:extLst>
              </a:tr>
              <a:tr h="297568">
                <a:tc>
                  <a:txBody>
                    <a:bodyPr/>
                    <a:lstStyle/>
                    <a:p>
                      <a:r>
                        <a:rPr lang="en-GB" sz="1400" dirty="0"/>
                        <a:t>Xx:28</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3539872280"/>
                  </a:ext>
                </a:extLst>
              </a:tr>
              <a:tr h="297568">
                <a:tc>
                  <a:txBody>
                    <a:bodyPr/>
                    <a:lstStyle/>
                    <a:p>
                      <a:r>
                        <a:rPr lang="en-GB" sz="1400" dirty="0"/>
                        <a:t>Xx:33</a:t>
                      </a:r>
                    </a:p>
                  </a:txBody>
                  <a:tcPr/>
                </a:tc>
                <a:tc>
                  <a:txBody>
                    <a:bodyPr/>
                    <a:lstStyle/>
                    <a:p>
                      <a:r>
                        <a:rPr lang="en-GB" sz="1400" dirty="0"/>
                        <a:t>London Euston</a:t>
                      </a:r>
                    </a:p>
                  </a:txBody>
                  <a:tcPr/>
                </a:tc>
                <a:tc>
                  <a:txBody>
                    <a:bodyPr/>
                    <a:lstStyle/>
                    <a:p>
                      <a:r>
                        <a:rPr lang="en-GB" sz="1400" dirty="0"/>
                        <a:t>Fast Line</a:t>
                      </a:r>
                    </a:p>
                  </a:txBody>
                  <a:tcPr/>
                </a:tc>
                <a:extLst>
                  <a:ext uri="{0D108BD9-81ED-4DB2-BD59-A6C34878D82A}">
                    <a16:rowId xmlns:a16="http://schemas.microsoft.com/office/drawing/2014/main" val="2117409333"/>
                  </a:ext>
                </a:extLst>
              </a:tr>
              <a:tr h="297568">
                <a:tc>
                  <a:txBody>
                    <a:bodyPr/>
                    <a:lstStyle/>
                    <a:p>
                      <a:r>
                        <a:rPr lang="en-GB" sz="1400" dirty="0"/>
                        <a:t>Xx:42</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4042323065"/>
                  </a:ext>
                </a:extLst>
              </a:tr>
              <a:tr h="297568">
                <a:tc>
                  <a:txBody>
                    <a:bodyPr/>
                    <a:lstStyle/>
                    <a:p>
                      <a:r>
                        <a:rPr lang="en-GB" sz="1400" dirty="0"/>
                        <a:t>Xx:58</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1444866368"/>
                  </a:ext>
                </a:extLst>
              </a:tr>
            </a:tbl>
          </a:graphicData>
        </a:graphic>
      </p:graphicFrame>
      <p:graphicFrame>
        <p:nvGraphicFramePr>
          <p:cNvPr id="9" name="Table 2">
            <a:extLst>
              <a:ext uri="{FF2B5EF4-FFF2-40B4-BE49-F238E27FC236}">
                <a16:creationId xmlns:a16="http://schemas.microsoft.com/office/drawing/2014/main" id="{4C27583F-A2BD-4C36-8A1F-114483BDFD01}"/>
              </a:ext>
            </a:extLst>
          </p:cNvPr>
          <p:cNvGraphicFramePr>
            <a:graphicFrameLocks noGrp="1"/>
          </p:cNvGraphicFramePr>
          <p:nvPr>
            <p:extLst>
              <p:ext uri="{D42A27DB-BD31-4B8C-83A1-F6EECF244321}">
                <p14:modId xmlns:p14="http://schemas.microsoft.com/office/powerpoint/2010/main" val="2858262901"/>
              </p:ext>
            </p:extLst>
          </p:nvPr>
        </p:nvGraphicFramePr>
        <p:xfrm>
          <a:off x="774699" y="4319835"/>
          <a:ext cx="5149851" cy="152400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Arrival time from Abbey Line</a:t>
                      </a:r>
                    </a:p>
                  </a:txBody>
                  <a:tcPr/>
                </a:tc>
                <a:tc>
                  <a:txBody>
                    <a:bodyPr/>
                    <a:lstStyle/>
                    <a:p>
                      <a:r>
                        <a:rPr lang="en-GB" sz="1400" dirty="0"/>
                        <a:t>Connection Time to Euston Service</a:t>
                      </a:r>
                    </a:p>
                  </a:txBody>
                  <a:tcPr/>
                </a:tc>
                <a:extLst>
                  <a:ext uri="{0D108BD9-81ED-4DB2-BD59-A6C34878D82A}">
                    <a16:rowId xmlns:a16="http://schemas.microsoft.com/office/drawing/2014/main" val="91968631"/>
                  </a:ext>
                </a:extLst>
              </a:tr>
              <a:tr h="297568">
                <a:tc>
                  <a:txBody>
                    <a:bodyPr/>
                    <a:lstStyle/>
                    <a:p>
                      <a:r>
                        <a:rPr lang="en-GB" sz="1400" dirty="0"/>
                        <a:t>Xx:23</a:t>
                      </a:r>
                    </a:p>
                  </a:txBody>
                  <a:tcPr/>
                </a:tc>
                <a:tc>
                  <a:txBody>
                    <a:bodyPr/>
                    <a:lstStyle/>
                    <a:p>
                      <a:r>
                        <a:rPr lang="en-GB" sz="1400" dirty="0"/>
                        <a:t>5 mins</a:t>
                      </a:r>
                    </a:p>
                  </a:txBody>
                  <a:tcPr/>
                </a:tc>
                <a:extLst>
                  <a:ext uri="{0D108BD9-81ED-4DB2-BD59-A6C34878D82A}">
                    <a16:rowId xmlns:a16="http://schemas.microsoft.com/office/drawing/2014/main" val="4072505498"/>
                  </a:ext>
                </a:extLst>
              </a:tr>
              <a:tr h="297568">
                <a:tc>
                  <a:txBody>
                    <a:bodyPr/>
                    <a:lstStyle/>
                    <a:p>
                      <a:r>
                        <a:rPr lang="en-GB" sz="1400" dirty="0"/>
                        <a:t>Xx:38</a:t>
                      </a:r>
                    </a:p>
                  </a:txBody>
                  <a:tcPr/>
                </a:tc>
                <a:tc>
                  <a:txBody>
                    <a:bodyPr/>
                    <a:lstStyle/>
                    <a:p>
                      <a:r>
                        <a:rPr lang="en-GB" sz="1400" dirty="0"/>
                        <a:t>20 mins</a:t>
                      </a:r>
                    </a:p>
                  </a:txBody>
                  <a:tcPr/>
                </a:tc>
                <a:extLst>
                  <a:ext uri="{0D108BD9-81ED-4DB2-BD59-A6C34878D82A}">
                    <a16:rowId xmlns:a16="http://schemas.microsoft.com/office/drawing/2014/main" val="3539872280"/>
                  </a:ext>
                </a:extLst>
              </a:tr>
              <a:tr h="297568">
                <a:tc>
                  <a:txBody>
                    <a:bodyPr/>
                    <a:lstStyle/>
                    <a:p>
                      <a:r>
                        <a:rPr lang="en-GB" sz="1400" dirty="0"/>
                        <a:t>Xx:53</a:t>
                      </a:r>
                    </a:p>
                  </a:txBody>
                  <a:tcPr/>
                </a:tc>
                <a:tc>
                  <a:txBody>
                    <a:bodyPr/>
                    <a:lstStyle/>
                    <a:p>
                      <a:r>
                        <a:rPr lang="en-GB" sz="1400" dirty="0"/>
                        <a:t>5 mins</a:t>
                      </a:r>
                    </a:p>
                  </a:txBody>
                  <a:tcPr/>
                </a:tc>
                <a:extLst>
                  <a:ext uri="{0D108BD9-81ED-4DB2-BD59-A6C34878D82A}">
                    <a16:rowId xmlns:a16="http://schemas.microsoft.com/office/drawing/2014/main" val="2117409333"/>
                  </a:ext>
                </a:extLst>
              </a:tr>
              <a:tr h="297568">
                <a:tc>
                  <a:txBody>
                    <a:bodyPr/>
                    <a:lstStyle/>
                    <a:p>
                      <a:r>
                        <a:rPr lang="en-GB" sz="1400" dirty="0"/>
                        <a:t>Xx:08</a:t>
                      </a:r>
                    </a:p>
                  </a:txBody>
                  <a:tcPr/>
                </a:tc>
                <a:tc>
                  <a:txBody>
                    <a:bodyPr/>
                    <a:lstStyle/>
                    <a:p>
                      <a:r>
                        <a:rPr lang="en-GB" sz="1400" dirty="0"/>
                        <a:t>20 mins</a:t>
                      </a:r>
                    </a:p>
                  </a:txBody>
                  <a:tcPr/>
                </a:tc>
                <a:extLst>
                  <a:ext uri="{0D108BD9-81ED-4DB2-BD59-A6C34878D82A}">
                    <a16:rowId xmlns:a16="http://schemas.microsoft.com/office/drawing/2014/main" val="4042323065"/>
                  </a:ext>
                </a:extLst>
              </a:tr>
            </a:tbl>
          </a:graphicData>
        </a:graphic>
      </p:graphicFrame>
      <p:sp>
        <p:nvSpPr>
          <p:cNvPr id="4" name="TextBox 3">
            <a:extLst>
              <a:ext uri="{FF2B5EF4-FFF2-40B4-BE49-F238E27FC236}">
                <a16:creationId xmlns:a16="http://schemas.microsoft.com/office/drawing/2014/main" id="{C2624736-B0DE-40A8-A8CE-5CFE237488B7}"/>
              </a:ext>
            </a:extLst>
          </p:cNvPr>
          <p:cNvSpPr txBox="1"/>
          <p:nvPr/>
        </p:nvSpPr>
        <p:spPr>
          <a:xfrm>
            <a:off x="774700" y="3962400"/>
            <a:ext cx="4476750" cy="343620"/>
          </a:xfrm>
          <a:prstGeom prst="rect">
            <a:avLst/>
          </a:prstGeom>
          <a:noFill/>
        </p:spPr>
        <p:txBody>
          <a:bodyPr wrap="square" rtlCol="0">
            <a:spAutoFit/>
          </a:bodyPr>
          <a:lstStyle/>
          <a:p>
            <a:r>
              <a:rPr lang="en-GB" b="1" dirty="0"/>
              <a:t>45 minute service</a:t>
            </a:r>
          </a:p>
        </p:txBody>
      </p:sp>
      <p:sp>
        <p:nvSpPr>
          <p:cNvPr id="12" name="TextBox 11">
            <a:extLst>
              <a:ext uri="{FF2B5EF4-FFF2-40B4-BE49-F238E27FC236}">
                <a16:creationId xmlns:a16="http://schemas.microsoft.com/office/drawing/2014/main" id="{79FCBF07-3E7D-4529-BE86-5778AF523AA3}"/>
              </a:ext>
            </a:extLst>
          </p:cNvPr>
          <p:cNvSpPr txBox="1"/>
          <p:nvPr/>
        </p:nvSpPr>
        <p:spPr>
          <a:xfrm>
            <a:off x="708025" y="5857650"/>
            <a:ext cx="4476750" cy="846194"/>
          </a:xfrm>
          <a:prstGeom prst="rect">
            <a:avLst/>
          </a:prstGeom>
          <a:noFill/>
        </p:spPr>
        <p:txBody>
          <a:bodyPr wrap="square" rtlCol="0">
            <a:spAutoFit/>
          </a:bodyPr>
          <a:lstStyle/>
          <a:p>
            <a:r>
              <a:rPr lang="en-GB" dirty="0"/>
              <a:t>A repeating 45 minute service results in 4 different possible arrival times, and therefore different connection times with the hourly service</a:t>
            </a:r>
          </a:p>
        </p:txBody>
      </p:sp>
      <p:graphicFrame>
        <p:nvGraphicFramePr>
          <p:cNvPr id="13" name="Table 2">
            <a:extLst>
              <a:ext uri="{FF2B5EF4-FFF2-40B4-BE49-F238E27FC236}">
                <a16:creationId xmlns:a16="http://schemas.microsoft.com/office/drawing/2014/main" id="{E476946A-9C49-4D33-A818-382E4A3CFA39}"/>
              </a:ext>
            </a:extLst>
          </p:cNvPr>
          <p:cNvGraphicFramePr>
            <a:graphicFrameLocks noGrp="1"/>
          </p:cNvGraphicFramePr>
          <p:nvPr>
            <p:extLst>
              <p:ext uri="{D42A27DB-BD31-4B8C-83A1-F6EECF244321}">
                <p14:modId xmlns:p14="http://schemas.microsoft.com/office/powerpoint/2010/main" val="2491476967"/>
              </p:ext>
            </p:extLst>
          </p:nvPr>
        </p:nvGraphicFramePr>
        <p:xfrm>
          <a:off x="6413500" y="4333650"/>
          <a:ext cx="5149851" cy="60960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Arrival time from Abbey Line</a:t>
                      </a:r>
                    </a:p>
                  </a:txBody>
                  <a:tcPr/>
                </a:tc>
                <a:tc>
                  <a:txBody>
                    <a:bodyPr/>
                    <a:lstStyle/>
                    <a:p>
                      <a:r>
                        <a:rPr lang="en-GB" sz="1400" dirty="0"/>
                        <a:t>Connection Time to Euston Service</a:t>
                      </a:r>
                    </a:p>
                  </a:txBody>
                  <a:tcPr/>
                </a:tc>
                <a:extLst>
                  <a:ext uri="{0D108BD9-81ED-4DB2-BD59-A6C34878D82A}">
                    <a16:rowId xmlns:a16="http://schemas.microsoft.com/office/drawing/2014/main" val="91968631"/>
                  </a:ext>
                </a:extLst>
              </a:tr>
              <a:tr h="297568">
                <a:tc>
                  <a:txBody>
                    <a:bodyPr/>
                    <a:lstStyle/>
                    <a:p>
                      <a:r>
                        <a:rPr lang="en-GB" sz="1400" dirty="0"/>
                        <a:t>Xx:25</a:t>
                      </a:r>
                    </a:p>
                  </a:txBody>
                  <a:tcPr/>
                </a:tc>
                <a:tc>
                  <a:txBody>
                    <a:bodyPr/>
                    <a:lstStyle/>
                    <a:p>
                      <a:r>
                        <a:rPr lang="en-GB" sz="1400" dirty="0"/>
                        <a:t>8 mins</a:t>
                      </a:r>
                    </a:p>
                  </a:txBody>
                  <a:tcPr/>
                </a:tc>
                <a:extLst>
                  <a:ext uri="{0D108BD9-81ED-4DB2-BD59-A6C34878D82A}">
                    <a16:rowId xmlns:a16="http://schemas.microsoft.com/office/drawing/2014/main" val="4072505498"/>
                  </a:ext>
                </a:extLst>
              </a:tr>
            </a:tbl>
          </a:graphicData>
        </a:graphic>
      </p:graphicFrame>
      <p:sp>
        <p:nvSpPr>
          <p:cNvPr id="14" name="TextBox 13">
            <a:extLst>
              <a:ext uri="{FF2B5EF4-FFF2-40B4-BE49-F238E27FC236}">
                <a16:creationId xmlns:a16="http://schemas.microsoft.com/office/drawing/2014/main" id="{BF7F02E6-D44D-4318-A449-5CD95C7F5FA0}"/>
              </a:ext>
            </a:extLst>
          </p:cNvPr>
          <p:cNvSpPr txBox="1"/>
          <p:nvPr/>
        </p:nvSpPr>
        <p:spPr>
          <a:xfrm>
            <a:off x="6378575" y="4960122"/>
            <a:ext cx="4476750" cy="594906"/>
          </a:xfrm>
          <a:prstGeom prst="rect">
            <a:avLst/>
          </a:prstGeom>
          <a:noFill/>
        </p:spPr>
        <p:txBody>
          <a:bodyPr wrap="square" rtlCol="0">
            <a:spAutoFit/>
          </a:bodyPr>
          <a:lstStyle/>
          <a:p>
            <a:r>
              <a:rPr lang="en-GB" dirty="0"/>
              <a:t>Hourly service always has an 8 minute connection at Watford with the Fast Line service to Euston</a:t>
            </a:r>
          </a:p>
        </p:txBody>
      </p:sp>
      <p:sp>
        <p:nvSpPr>
          <p:cNvPr id="15" name="TextBox 14">
            <a:extLst>
              <a:ext uri="{FF2B5EF4-FFF2-40B4-BE49-F238E27FC236}">
                <a16:creationId xmlns:a16="http://schemas.microsoft.com/office/drawing/2014/main" id="{E65D65AF-1456-4BB3-B60A-59092EB9AE1F}"/>
              </a:ext>
            </a:extLst>
          </p:cNvPr>
          <p:cNvSpPr txBox="1"/>
          <p:nvPr/>
        </p:nvSpPr>
        <p:spPr>
          <a:xfrm>
            <a:off x="6413500" y="3995265"/>
            <a:ext cx="4476750" cy="343620"/>
          </a:xfrm>
          <a:prstGeom prst="rect">
            <a:avLst/>
          </a:prstGeom>
          <a:noFill/>
        </p:spPr>
        <p:txBody>
          <a:bodyPr wrap="square" rtlCol="0">
            <a:spAutoFit/>
          </a:bodyPr>
          <a:lstStyle/>
          <a:p>
            <a:r>
              <a:rPr lang="en-GB" b="1" dirty="0"/>
              <a:t>Hourly service</a:t>
            </a:r>
          </a:p>
        </p:txBody>
      </p:sp>
      <p:sp>
        <p:nvSpPr>
          <p:cNvPr id="16" name="TextBox 15">
            <a:extLst>
              <a:ext uri="{FF2B5EF4-FFF2-40B4-BE49-F238E27FC236}">
                <a16:creationId xmlns:a16="http://schemas.microsoft.com/office/drawing/2014/main" id="{DF31F1AC-E9C1-49D7-B5BC-0659B61E2974}"/>
              </a:ext>
            </a:extLst>
          </p:cNvPr>
          <p:cNvSpPr txBox="1"/>
          <p:nvPr/>
        </p:nvSpPr>
        <p:spPr>
          <a:xfrm>
            <a:off x="708025" y="989572"/>
            <a:ext cx="10855326" cy="846194"/>
          </a:xfrm>
          <a:prstGeom prst="rect">
            <a:avLst/>
          </a:prstGeom>
          <a:noFill/>
        </p:spPr>
        <p:txBody>
          <a:bodyPr wrap="square">
            <a:spAutoFit/>
          </a:bodyPr>
          <a:lstStyle/>
          <a:p>
            <a:r>
              <a:rPr lang="en-GB" dirty="0"/>
              <a:t>This slide shows the connections if a passenger was travelling to London Euston from the Abbey Line. The departure times at Watford from Euston are shown below and compared with arrivals from St Albans Abbey in both a 45 minute structure and an hourly structure</a:t>
            </a:r>
          </a:p>
        </p:txBody>
      </p:sp>
    </p:spTree>
    <p:extLst>
      <p:ext uri="{BB962C8B-B14F-4D97-AF65-F5344CB8AC3E}">
        <p14:creationId xmlns:p14="http://schemas.microsoft.com/office/powerpoint/2010/main" val="314084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DB1563B-FA90-40C8-A116-3BBCE7F8FA15}"/>
              </a:ext>
            </a:extLst>
          </p:cNvPr>
          <p:cNvSpPr>
            <a:spLocks noGrp="1"/>
          </p:cNvSpPr>
          <p:nvPr>
            <p:ph type="title"/>
          </p:nvPr>
        </p:nvSpPr>
        <p:spPr>
          <a:xfrm>
            <a:off x="1749961" y="-106721"/>
            <a:ext cx="10515600" cy="988244"/>
          </a:xfrm>
        </p:spPr>
        <p:txBody>
          <a:bodyPr>
            <a:noAutofit/>
          </a:bodyPr>
          <a:lstStyle/>
          <a:p>
            <a:r>
              <a:rPr lang="en-GB" sz="3600" dirty="0"/>
              <a:t>Northbound Watford Junction Connections</a:t>
            </a:r>
          </a:p>
        </p:txBody>
      </p:sp>
      <p:graphicFrame>
        <p:nvGraphicFramePr>
          <p:cNvPr id="10" name="Table 2">
            <a:extLst>
              <a:ext uri="{FF2B5EF4-FFF2-40B4-BE49-F238E27FC236}">
                <a16:creationId xmlns:a16="http://schemas.microsoft.com/office/drawing/2014/main" id="{E56C1E73-2335-43C1-8658-E2EC4140C571}"/>
              </a:ext>
            </a:extLst>
          </p:cNvPr>
          <p:cNvGraphicFramePr>
            <a:graphicFrameLocks noGrp="1"/>
          </p:cNvGraphicFramePr>
          <p:nvPr>
            <p:extLst>
              <p:ext uri="{D42A27DB-BD31-4B8C-83A1-F6EECF244321}">
                <p14:modId xmlns:p14="http://schemas.microsoft.com/office/powerpoint/2010/main" val="724394894"/>
              </p:ext>
            </p:extLst>
          </p:nvPr>
        </p:nvGraphicFramePr>
        <p:xfrm>
          <a:off x="774698" y="1801561"/>
          <a:ext cx="10788651" cy="1828800"/>
        </p:xfrm>
        <a:graphic>
          <a:graphicData uri="http://schemas.openxmlformats.org/drawingml/2006/table">
            <a:tbl>
              <a:tblPr firstRow="1" bandRow="1">
                <a:tableStyleId>{5C22544A-7EE6-4342-B048-85BDC9FD1C3A}</a:tableStyleId>
              </a:tblPr>
              <a:tblGrid>
                <a:gridCol w="1939925">
                  <a:extLst>
                    <a:ext uri="{9D8B030D-6E8A-4147-A177-3AD203B41FA5}">
                      <a16:colId xmlns:a16="http://schemas.microsoft.com/office/drawing/2014/main" val="3628575352"/>
                    </a:ext>
                  </a:extLst>
                </a:gridCol>
                <a:gridCol w="5252509">
                  <a:extLst>
                    <a:ext uri="{9D8B030D-6E8A-4147-A177-3AD203B41FA5}">
                      <a16:colId xmlns:a16="http://schemas.microsoft.com/office/drawing/2014/main" val="2153045756"/>
                    </a:ext>
                  </a:extLst>
                </a:gridCol>
                <a:gridCol w="3596217">
                  <a:extLst>
                    <a:ext uri="{9D8B030D-6E8A-4147-A177-3AD203B41FA5}">
                      <a16:colId xmlns:a16="http://schemas.microsoft.com/office/drawing/2014/main" val="2662602291"/>
                    </a:ext>
                  </a:extLst>
                </a:gridCol>
              </a:tblGrid>
              <a:tr h="297568">
                <a:tc>
                  <a:txBody>
                    <a:bodyPr/>
                    <a:lstStyle/>
                    <a:p>
                      <a:r>
                        <a:rPr lang="en-GB" sz="1400" dirty="0"/>
                        <a:t>Time</a:t>
                      </a:r>
                    </a:p>
                  </a:txBody>
                  <a:tcPr/>
                </a:tc>
                <a:tc>
                  <a:txBody>
                    <a:bodyPr/>
                    <a:lstStyle/>
                    <a:p>
                      <a:r>
                        <a:rPr lang="en-GB" sz="1400" dirty="0"/>
                        <a:t>Origin</a:t>
                      </a:r>
                    </a:p>
                  </a:txBody>
                  <a:tcPr/>
                </a:tc>
                <a:tc>
                  <a:txBody>
                    <a:bodyPr/>
                    <a:lstStyle/>
                    <a:p>
                      <a:r>
                        <a:rPr lang="en-GB" sz="1400" dirty="0"/>
                        <a:t>Fast Line/Slow Line</a:t>
                      </a:r>
                    </a:p>
                  </a:txBody>
                  <a:tcPr/>
                </a:tc>
                <a:extLst>
                  <a:ext uri="{0D108BD9-81ED-4DB2-BD59-A6C34878D82A}">
                    <a16:rowId xmlns:a16="http://schemas.microsoft.com/office/drawing/2014/main" val="91968631"/>
                  </a:ext>
                </a:extLst>
              </a:tr>
              <a:tr h="297568">
                <a:tc>
                  <a:txBody>
                    <a:bodyPr/>
                    <a:lstStyle/>
                    <a:p>
                      <a:r>
                        <a:rPr lang="en-GB" sz="1400" dirty="0"/>
                        <a:t>Xx:12</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3539872280"/>
                  </a:ext>
                </a:extLst>
              </a:tr>
              <a:tr h="297568">
                <a:tc>
                  <a:txBody>
                    <a:bodyPr/>
                    <a:lstStyle/>
                    <a:p>
                      <a:r>
                        <a:rPr lang="en-GB" sz="1400"/>
                        <a:t>Xx:29</a:t>
                      </a:r>
                      <a:endParaRPr lang="en-GB" sz="1400" dirty="0"/>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308894900"/>
                  </a:ext>
                </a:extLst>
              </a:tr>
              <a:tr h="297568">
                <a:tc>
                  <a:txBody>
                    <a:bodyPr/>
                    <a:lstStyle/>
                    <a:p>
                      <a:r>
                        <a:rPr lang="en-GB" sz="1400" dirty="0"/>
                        <a:t>Xx:37</a:t>
                      </a:r>
                    </a:p>
                  </a:txBody>
                  <a:tcPr/>
                </a:tc>
                <a:tc>
                  <a:txBody>
                    <a:bodyPr/>
                    <a:lstStyle/>
                    <a:p>
                      <a:r>
                        <a:rPr lang="en-GB" sz="1400" dirty="0"/>
                        <a:t>London Euston</a:t>
                      </a:r>
                    </a:p>
                  </a:txBody>
                  <a:tcPr/>
                </a:tc>
                <a:tc>
                  <a:txBody>
                    <a:bodyPr/>
                    <a:lstStyle/>
                    <a:p>
                      <a:r>
                        <a:rPr lang="en-GB" sz="1400" dirty="0"/>
                        <a:t>Fast Line</a:t>
                      </a:r>
                    </a:p>
                  </a:txBody>
                  <a:tcPr/>
                </a:tc>
                <a:extLst>
                  <a:ext uri="{0D108BD9-81ED-4DB2-BD59-A6C34878D82A}">
                    <a16:rowId xmlns:a16="http://schemas.microsoft.com/office/drawing/2014/main" val="2117409333"/>
                  </a:ext>
                </a:extLst>
              </a:tr>
              <a:tr h="297568">
                <a:tc>
                  <a:txBody>
                    <a:bodyPr/>
                    <a:lstStyle/>
                    <a:p>
                      <a:r>
                        <a:rPr lang="en-GB" sz="1400" dirty="0"/>
                        <a:t>Xx:42</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4042323065"/>
                  </a:ext>
                </a:extLst>
              </a:tr>
              <a:tr h="297568">
                <a:tc>
                  <a:txBody>
                    <a:bodyPr/>
                    <a:lstStyle/>
                    <a:p>
                      <a:r>
                        <a:rPr lang="en-GB" sz="1400" dirty="0"/>
                        <a:t>Xx:59</a:t>
                      </a:r>
                    </a:p>
                  </a:txBody>
                  <a:tcPr/>
                </a:tc>
                <a:tc>
                  <a:txBody>
                    <a:bodyPr/>
                    <a:lstStyle/>
                    <a:p>
                      <a:r>
                        <a:rPr lang="en-GB" sz="1400" dirty="0"/>
                        <a:t>London Euston</a:t>
                      </a:r>
                    </a:p>
                  </a:txBody>
                  <a:tcPr/>
                </a:tc>
                <a:tc>
                  <a:txBody>
                    <a:bodyPr/>
                    <a:lstStyle/>
                    <a:p>
                      <a:r>
                        <a:rPr lang="en-GB" sz="1400" dirty="0"/>
                        <a:t>Slow Line</a:t>
                      </a:r>
                    </a:p>
                  </a:txBody>
                  <a:tcPr/>
                </a:tc>
                <a:extLst>
                  <a:ext uri="{0D108BD9-81ED-4DB2-BD59-A6C34878D82A}">
                    <a16:rowId xmlns:a16="http://schemas.microsoft.com/office/drawing/2014/main" val="1444866368"/>
                  </a:ext>
                </a:extLst>
              </a:tr>
            </a:tbl>
          </a:graphicData>
        </a:graphic>
      </p:graphicFrame>
      <p:sp>
        <p:nvSpPr>
          <p:cNvPr id="11" name="TextBox 10">
            <a:extLst>
              <a:ext uri="{FF2B5EF4-FFF2-40B4-BE49-F238E27FC236}">
                <a16:creationId xmlns:a16="http://schemas.microsoft.com/office/drawing/2014/main" id="{6D4B23B7-FDAA-402E-9848-7ECCE0D62BB9}"/>
              </a:ext>
            </a:extLst>
          </p:cNvPr>
          <p:cNvSpPr txBox="1"/>
          <p:nvPr/>
        </p:nvSpPr>
        <p:spPr>
          <a:xfrm>
            <a:off x="719136" y="881523"/>
            <a:ext cx="10410825" cy="846194"/>
          </a:xfrm>
          <a:prstGeom prst="rect">
            <a:avLst/>
          </a:prstGeom>
          <a:noFill/>
        </p:spPr>
        <p:txBody>
          <a:bodyPr wrap="square" rtlCol="0">
            <a:spAutoFit/>
          </a:bodyPr>
          <a:lstStyle/>
          <a:p>
            <a:r>
              <a:rPr lang="en-GB" dirty="0"/>
              <a:t>This slide shows the connections if a passenger was travelling from London Euston wanting to access the Abbey Line. The arrival times at Watford from Euston are shown below and compared with departures to St Albans Abbey in both a 45 minute structure and an hourly structure</a:t>
            </a:r>
          </a:p>
        </p:txBody>
      </p:sp>
      <p:graphicFrame>
        <p:nvGraphicFramePr>
          <p:cNvPr id="9" name="Table 2">
            <a:extLst>
              <a:ext uri="{FF2B5EF4-FFF2-40B4-BE49-F238E27FC236}">
                <a16:creationId xmlns:a16="http://schemas.microsoft.com/office/drawing/2014/main" id="{8E38E245-E50C-4A7F-832E-838A851126BB}"/>
              </a:ext>
            </a:extLst>
          </p:cNvPr>
          <p:cNvGraphicFramePr>
            <a:graphicFrameLocks noGrp="1"/>
          </p:cNvGraphicFramePr>
          <p:nvPr>
            <p:extLst>
              <p:ext uri="{D42A27DB-BD31-4B8C-83A1-F6EECF244321}">
                <p14:modId xmlns:p14="http://schemas.microsoft.com/office/powerpoint/2010/main" val="3788283917"/>
              </p:ext>
            </p:extLst>
          </p:nvPr>
        </p:nvGraphicFramePr>
        <p:xfrm>
          <a:off x="774698" y="4619772"/>
          <a:ext cx="5149851" cy="152400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Departure time to Abbey Line</a:t>
                      </a:r>
                    </a:p>
                  </a:txBody>
                  <a:tcPr/>
                </a:tc>
                <a:tc>
                  <a:txBody>
                    <a:bodyPr/>
                    <a:lstStyle/>
                    <a:p>
                      <a:r>
                        <a:rPr lang="en-GB" sz="1400" dirty="0"/>
                        <a:t>Connection Time to Euston service</a:t>
                      </a:r>
                    </a:p>
                  </a:txBody>
                  <a:tcPr/>
                </a:tc>
                <a:extLst>
                  <a:ext uri="{0D108BD9-81ED-4DB2-BD59-A6C34878D82A}">
                    <a16:rowId xmlns:a16="http://schemas.microsoft.com/office/drawing/2014/main" val="91968631"/>
                  </a:ext>
                </a:extLst>
              </a:tr>
              <a:tr h="297568">
                <a:tc>
                  <a:txBody>
                    <a:bodyPr/>
                    <a:lstStyle/>
                    <a:p>
                      <a:r>
                        <a:rPr lang="en-GB" sz="1400" dirty="0"/>
                        <a:t>Xx:00</a:t>
                      </a:r>
                    </a:p>
                  </a:txBody>
                  <a:tcPr/>
                </a:tc>
                <a:tc>
                  <a:txBody>
                    <a:bodyPr/>
                    <a:lstStyle/>
                    <a:p>
                      <a:r>
                        <a:rPr lang="en-GB" sz="1400" dirty="0"/>
                        <a:t>18 mins</a:t>
                      </a:r>
                    </a:p>
                  </a:txBody>
                  <a:tcPr/>
                </a:tc>
                <a:extLst>
                  <a:ext uri="{0D108BD9-81ED-4DB2-BD59-A6C34878D82A}">
                    <a16:rowId xmlns:a16="http://schemas.microsoft.com/office/drawing/2014/main" val="4072505498"/>
                  </a:ext>
                </a:extLst>
              </a:tr>
              <a:tr h="297568">
                <a:tc>
                  <a:txBody>
                    <a:bodyPr/>
                    <a:lstStyle/>
                    <a:p>
                      <a:r>
                        <a:rPr lang="en-GB" sz="1400" dirty="0"/>
                        <a:t>Xx:15</a:t>
                      </a:r>
                    </a:p>
                  </a:txBody>
                  <a:tcPr/>
                </a:tc>
                <a:tc>
                  <a:txBody>
                    <a:bodyPr/>
                    <a:lstStyle/>
                    <a:p>
                      <a:r>
                        <a:rPr lang="en-GB" sz="1400" dirty="0"/>
                        <a:t>16 mins</a:t>
                      </a:r>
                    </a:p>
                  </a:txBody>
                  <a:tcPr/>
                </a:tc>
                <a:extLst>
                  <a:ext uri="{0D108BD9-81ED-4DB2-BD59-A6C34878D82A}">
                    <a16:rowId xmlns:a16="http://schemas.microsoft.com/office/drawing/2014/main" val="3539872280"/>
                  </a:ext>
                </a:extLst>
              </a:tr>
              <a:tr h="297568">
                <a:tc>
                  <a:txBody>
                    <a:bodyPr/>
                    <a:lstStyle/>
                    <a:p>
                      <a:r>
                        <a:rPr lang="en-GB" sz="1400" dirty="0"/>
                        <a:t>Xx:30</a:t>
                      </a:r>
                    </a:p>
                  </a:txBody>
                  <a:tcPr/>
                </a:tc>
                <a:tc>
                  <a:txBody>
                    <a:bodyPr/>
                    <a:lstStyle/>
                    <a:p>
                      <a:r>
                        <a:rPr lang="en-GB" sz="1400" dirty="0"/>
                        <a:t>18 mins</a:t>
                      </a:r>
                    </a:p>
                  </a:txBody>
                  <a:tcPr/>
                </a:tc>
                <a:extLst>
                  <a:ext uri="{0D108BD9-81ED-4DB2-BD59-A6C34878D82A}">
                    <a16:rowId xmlns:a16="http://schemas.microsoft.com/office/drawing/2014/main" val="2117409333"/>
                  </a:ext>
                </a:extLst>
              </a:tr>
              <a:tr h="297568">
                <a:tc>
                  <a:txBody>
                    <a:bodyPr/>
                    <a:lstStyle/>
                    <a:p>
                      <a:r>
                        <a:rPr lang="en-GB" sz="1400" dirty="0"/>
                        <a:t>Xx:45</a:t>
                      </a:r>
                    </a:p>
                  </a:txBody>
                  <a:tcPr/>
                </a:tc>
                <a:tc>
                  <a:txBody>
                    <a:bodyPr/>
                    <a:lstStyle/>
                    <a:p>
                      <a:r>
                        <a:rPr lang="en-GB" sz="1400" dirty="0"/>
                        <a:t>8 mins</a:t>
                      </a:r>
                    </a:p>
                  </a:txBody>
                  <a:tcPr/>
                </a:tc>
                <a:extLst>
                  <a:ext uri="{0D108BD9-81ED-4DB2-BD59-A6C34878D82A}">
                    <a16:rowId xmlns:a16="http://schemas.microsoft.com/office/drawing/2014/main" val="4042323065"/>
                  </a:ext>
                </a:extLst>
              </a:tr>
            </a:tbl>
          </a:graphicData>
        </a:graphic>
      </p:graphicFrame>
      <p:graphicFrame>
        <p:nvGraphicFramePr>
          <p:cNvPr id="14" name="Table 2">
            <a:extLst>
              <a:ext uri="{FF2B5EF4-FFF2-40B4-BE49-F238E27FC236}">
                <a16:creationId xmlns:a16="http://schemas.microsoft.com/office/drawing/2014/main" id="{9DA3DC26-8978-41DF-91AD-7889AD352312}"/>
              </a:ext>
            </a:extLst>
          </p:cNvPr>
          <p:cNvGraphicFramePr>
            <a:graphicFrameLocks noGrp="1"/>
          </p:cNvGraphicFramePr>
          <p:nvPr>
            <p:extLst>
              <p:ext uri="{D42A27DB-BD31-4B8C-83A1-F6EECF244321}">
                <p14:modId xmlns:p14="http://schemas.microsoft.com/office/powerpoint/2010/main" val="3054118680"/>
              </p:ext>
            </p:extLst>
          </p:nvPr>
        </p:nvGraphicFramePr>
        <p:xfrm>
          <a:off x="6413499" y="4619772"/>
          <a:ext cx="5149851" cy="609600"/>
        </p:xfrm>
        <a:graphic>
          <a:graphicData uri="http://schemas.openxmlformats.org/drawingml/2006/table">
            <a:tbl>
              <a:tblPr firstRow="1" bandRow="1">
                <a:tableStyleId>{5C22544A-7EE6-4342-B048-85BDC9FD1C3A}</a:tableStyleId>
              </a:tblPr>
              <a:tblGrid>
                <a:gridCol w="2388718">
                  <a:extLst>
                    <a:ext uri="{9D8B030D-6E8A-4147-A177-3AD203B41FA5}">
                      <a16:colId xmlns:a16="http://schemas.microsoft.com/office/drawing/2014/main" val="3628575352"/>
                    </a:ext>
                  </a:extLst>
                </a:gridCol>
                <a:gridCol w="2761133">
                  <a:extLst>
                    <a:ext uri="{9D8B030D-6E8A-4147-A177-3AD203B41FA5}">
                      <a16:colId xmlns:a16="http://schemas.microsoft.com/office/drawing/2014/main" val="2153045756"/>
                    </a:ext>
                  </a:extLst>
                </a:gridCol>
              </a:tblGrid>
              <a:tr h="297568">
                <a:tc>
                  <a:txBody>
                    <a:bodyPr/>
                    <a:lstStyle/>
                    <a:p>
                      <a:r>
                        <a:rPr lang="en-GB" sz="1400" dirty="0"/>
                        <a:t>Departure time to Abbey Line</a:t>
                      </a:r>
                    </a:p>
                  </a:txBody>
                  <a:tcPr/>
                </a:tc>
                <a:tc>
                  <a:txBody>
                    <a:bodyPr/>
                    <a:lstStyle/>
                    <a:p>
                      <a:r>
                        <a:rPr lang="en-GB" sz="1400" dirty="0"/>
                        <a:t>Connection Time to Euston Service</a:t>
                      </a:r>
                    </a:p>
                  </a:txBody>
                  <a:tcPr/>
                </a:tc>
                <a:extLst>
                  <a:ext uri="{0D108BD9-81ED-4DB2-BD59-A6C34878D82A}">
                    <a16:rowId xmlns:a16="http://schemas.microsoft.com/office/drawing/2014/main" val="91968631"/>
                  </a:ext>
                </a:extLst>
              </a:tr>
              <a:tr h="297568">
                <a:tc>
                  <a:txBody>
                    <a:bodyPr/>
                    <a:lstStyle/>
                    <a:p>
                      <a:r>
                        <a:rPr lang="en-GB" sz="1400" dirty="0"/>
                        <a:t>Xx:45</a:t>
                      </a:r>
                    </a:p>
                  </a:txBody>
                  <a:tcPr/>
                </a:tc>
                <a:tc>
                  <a:txBody>
                    <a:bodyPr/>
                    <a:lstStyle/>
                    <a:p>
                      <a:r>
                        <a:rPr lang="en-GB" sz="1400" dirty="0"/>
                        <a:t>8 mins</a:t>
                      </a:r>
                    </a:p>
                  </a:txBody>
                  <a:tcPr/>
                </a:tc>
                <a:extLst>
                  <a:ext uri="{0D108BD9-81ED-4DB2-BD59-A6C34878D82A}">
                    <a16:rowId xmlns:a16="http://schemas.microsoft.com/office/drawing/2014/main" val="4072505498"/>
                  </a:ext>
                </a:extLst>
              </a:tr>
            </a:tbl>
          </a:graphicData>
        </a:graphic>
      </p:graphicFrame>
      <p:sp>
        <p:nvSpPr>
          <p:cNvPr id="13" name="TextBox 12">
            <a:extLst>
              <a:ext uri="{FF2B5EF4-FFF2-40B4-BE49-F238E27FC236}">
                <a16:creationId xmlns:a16="http://schemas.microsoft.com/office/drawing/2014/main" id="{2625AE2E-4BB2-4D67-ADF3-63C221A62BCC}"/>
              </a:ext>
            </a:extLst>
          </p:cNvPr>
          <p:cNvSpPr txBox="1"/>
          <p:nvPr/>
        </p:nvSpPr>
        <p:spPr>
          <a:xfrm>
            <a:off x="774700" y="4169399"/>
            <a:ext cx="4476750" cy="343620"/>
          </a:xfrm>
          <a:prstGeom prst="rect">
            <a:avLst/>
          </a:prstGeom>
          <a:noFill/>
        </p:spPr>
        <p:txBody>
          <a:bodyPr wrap="square" rtlCol="0">
            <a:spAutoFit/>
          </a:bodyPr>
          <a:lstStyle/>
          <a:p>
            <a:r>
              <a:rPr lang="en-GB" b="1" dirty="0"/>
              <a:t>45 minute service</a:t>
            </a:r>
          </a:p>
        </p:txBody>
      </p:sp>
      <p:sp>
        <p:nvSpPr>
          <p:cNvPr id="15" name="TextBox 14">
            <a:extLst>
              <a:ext uri="{FF2B5EF4-FFF2-40B4-BE49-F238E27FC236}">
                <a16:creationId xmlns:a16="http://schemas.microsoft.com/office/drawing/2014/main" id="{CB332638-C602-4CBC-B80A-95C468586314}"/>
              </a:ext>
            </a:extLst>
          </p:cNvPr>
          <p:cNvSpPr txBox="1"/>
          <p:nvPr/>
        </p:nvSpPr>
        <p:spPr>
          <a:xfrm>
            <a:off x="6413499" y="4169399"/>
            <a:ext cx="4476750" cy="343620"/>
          </a:xfrm>
          <a:prstGeom prst="rect">
            <a:avLst/>
          </a:prstGeom>
          <a:noFill/>
        </p:spPr>
        <p:txBody>
          <a:bodyPr wrap="square" rtlCol="0">
            <a:spAutoFit/>
          </a:bodyPr>
          <a:lstStyle/>
          <a:p>
            <a:r>
              <a:rPr lang="en-GB" b="1" dirty="0"/>
              <a:t>Hourly Service</a:t>
            </a:r>
          </a:p>
        </p:txBody>
      </p:sp>
    </p:spTree>
    <p:extLst>
      <p:ext uri="{BB962C8B-B14F-4D97-AF65-F5344CB8AC3E}">
        <p14:creationId xmlns:p14="http://schemas.microsoft.com/office/powerpoint/2010/main" val="3835863853"/>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2A03AB96AB5A459A3F7507108C27F8" ma:contentTypeVersion="15" ma:contentTypeDescription="Create a new document." ma:contentTypeScope="" ma:versionID="53f3d08cf87f93fc4af2477840a230df">
  <xsd:schema xmlns:xsd="http://www.w3.org/2001/XMLSchema" xmlns:xs="http://www.w3.org/2001/XMLSchema" xmlns:p="http://schemas.microsoft.com/office/2006/metadata/properties" xmlns:ns1="http://schemas.microsoft.com/sharepoint/v3" xmlns:ns3="4603ea5e-61c4-4ffd-a8e8-6be2df58d8ca" xmlns:ns4="cbf6d2b4-93f0-4c98-a67c-bfefecf4f36d" targetNamespace="http://schemas.microsoft.com/office/2006/metadata/properties" ma:root="true" ma:fieldsID="b88ce74e6a45777796ca718aaead0a52" ns1:_="" ns3:_="" ns4:_="">
    <xsd:import namespace="http://schemas.microsoft.com/sharepoint/v3"/>
    <xsd:import namespace="4603ea5e-61c4-4ffd-a8e8-6be2df58d8ca"/>
    <xsd:import namespace="cbf6d2b4-93f0-4c98-a67c-bfefecf4f36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03ea5e-61c4-4ffd-a8e8-6be2df58d8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6d2b4-93f0-4c98-a67c-bfefecf4f36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178A8E-215D-45E2-A23C-FB13DA62E825}">
  <ds:schemaRefs>
    <ds:schemaRef ds:uri="http://schemas.microsoft.com/sharepoint/v3/contenttype/forms"/>
  </ds:schemaRefs>
</ds:datastoreItem>
</file>

<file path=customXml/itemProps2.xml><?xml version="1.0" encoding="utf-8"?>
<ds:datastoreItem xmlns:ds="http://schemas.openxmlformats.org/officeDocument/2006/customXml" ds:itemID="{CDC37422-9097-4620-A9A9-65F4833421A9}">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72DF9467-25A5-4A0B-86C1-EE5DFF3ABD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03ea5e-61c4-4ffd-a8e8-6be2df58d8ca"/>
    <ds:schemaRef ds:uri="cbf6d2b4-93f0-4c98-a67c-bfefecf4f3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7198</TotalTime>
  <Words>3701</Words>
  <Application>Microsoft Office PowerPoint</Application>
  <PresentationFormat>Widescreen</PresentationFormat>
  <Paragraphs>1519</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Tahoma</vt:lpstr>
      <vt:lpstr>2_Custom Design</vt:lpstr>
      <vt:lpstr>1_Custom Design</vt:lpstr>
      <vt:lpstr>Abbey Line Timetable Options</vt:lpstr>
      <vt:lpstr>Timetable Options</vt:lpstr>
      <vt:lpstr>Context – why consider change?</vt:lpstr>
      <vt:lpstr>Option 2 – Hourly Frequency</vt:lpstr>
      <vt:lpstr>Option 2 – Hourly Frequency</vt:lpstr>
      <vt:lpstr>Option 3 – Hybrid</vt:lpstr>
      <vt:lpstr>Option 3 – Hybrid</vt:lpstr>
      <vt:lpstr>Southbound Watford Junction Connections</vt:lpstr>
      <vt:lpstr>Northbound Watford Junction Connections</vt:lpstr>
      <vt:lpstr>Southbound Watford Junction Connections</vt:lpstr>
      <vt:lpstr>Northbound Watford Junction Connections</vt:lpstr>
      <vt:lpstr>Appendix</vt:lpstr>
      <vt:lpstr>Transport Focus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Walker</dc:creator>
  <cp:lastModifiedBy>Ashley Wilkes</cp:lastModifiedBy>
  <cp:revision>66</cp:revision>
  <dcterms:created xsi:type="dcterms:W3CDTF">2019-02-11T15:08:16Z</dcterms:created>
  <dcterms:modified xsi:type="dcterms:W3CDTF">2022-03-08T10:48:11Z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0x010100862A03AB96AB5A459A3F7507108C27F8</vt:lpwstr>
  </property>
  <property fmtid="{D5CDD505-2E9C-101B-9397-08002B2CF9AE}" pid="3" name="_dlc_DocIdItemGuid">
    <vt:lpwstr>9a348a18-b09c-4d7d-ac4c-df78580daeb1</vt:lpwstr>
  </property>
</Properties>
</file>